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439400" cy="15119350"/>
  <p:notesSz cx="6858000" cy="9144000"/>
  <p:embeddedFontLst>
    <p:embeddedFont>
      <p:font typeface="Montserrat" panose="020B0604020202020204" charset="0"/>
      <p:regular r:id="rId4"/>
      <p:bold r:id="rId5"/>
      <p:italic r:id="rId6"/>
      <p:boldItalic r:id="rId7"/>
    </p:embeddedFont>
    <p:embeddedFont>
      <p:font typeface="Montserrat Medium" panose="020B060402020202020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pos="340">
          <p15:clr>
            <a:srgbClr val="747775"/>
          </p15:clr>
        </p15:guide>
        <p15:guide id="2" orient="horz" pos="340">
          <p15:clr>
            <a:srgbClr val="747775"/>
          </p15:clr>
        </p15:guide>
        <p15:guide id="3" pos="6187">
          <p15:clr>
            <a:srgbClr val="747775"/>
          </p15:clr>
        </p15:guide>
        <p15:guide id="4" pos="3436">
          <p15:clr>
            <a:srgbClr val="747775"/>
          </p15:clr>
        </p15:guide>
        <p15:guide id="5" orient="horz" pos="365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1848" y="2856"/>
      </p:cViewPr>
      <p:guideLst>
        <p:guide orient="horz" pos="340"/>
        <p:guide orient="horz" pos="3658"/>
        <p:guide pos="340"/>
        <p:guide pos="6187"/>
        <p:guide pos="34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45502" y="685800"/>
            <a:ext cx="2367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8820225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44725" y="685800"/>
            <a:ext cx="23685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55887" y="2188777"/>
            <a:ext cx="9728100" cy="6033900"/>
          </a:xfrm>
          <a:prstGeom prst="rect">
            <a:avLst/>
          </a:prstGeom>
        </p:spPr>
        <p:txBody>
          <a:bodyPr spcFirstLastPara="1" wrap="square" lIns="159175" tIns="159175" rIns="159175" bIns="1591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1pPr>
            <a:lvl2pPr lvl="1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2pPr>
            <a:lvl3pPr lvl="2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3pPr>
            <a:lvl4pPr lvl="3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4pPr>
            <a:lvl5pPr lvl="4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5pPr>
            <a:lvl6pPr lvl="5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6pPr>
            <a:lvl7pPr lvl="6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7pPr>
            <a:lvl8pPr lvl="7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8pPr>
            <a:lvl9pPr lvl="8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55878" y="8331286"/>
            <a:ext cx="9728100" cy="2330100"/>
          </a:xfrm>
          <a:prstGeom prst="rect">
            <a:avLst/>
          </a:prstGeom>
        </p:spPr>
        <p:txBody>
          <a:bodyPr spcFirstLastPara="1" wrap="square" lIns="159175" tIns="159175" rIns="159175" bIns="1591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673279" y="13708144"/>
            <a:ext cx="626400" cy="1157100"/>
          </a:xfrm>
          <a:prstGeom prst="rect">
            <a:avLst/>
          </a:prstGeom>
        </p:spPr>
        <p:txBody>
          <a:bodyPr spcFirstLastPara="1" wrap="square" lIns="159175" tIns="159175" rIns="159175" bIns="1591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55878" y="3251601"/>
            <a:ext cx="9728100" cy="5772000"/>
          </a:xfrm>
          <a:prstGeom prst="rect">
            <a:avLst/>
          </a:prstGeom>
        </p:spPr>
        <p:txBody>
          <a:bodyPr spcFirstLastPara="1" wrap="square" lIns="159175" tIns="159175" rIns="159175" bIns="1591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1pPr>
            <a:lvl2pPr lvl="1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2pPr>
            <a:lvl3pPr lvl="2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3pPr>
            <a:lvl4pPr lvl="3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4pPr>
            <a:lvl5pPr lvl="4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5pPr>
            <a:lvl6pPr lvl="5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6pPr>
            <a:lvl7pPr lvl="6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7pPr>
            <a:lvl8pPr lvl="7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8pPr>
            <a:lvl9pPr lvl="8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55878" y="9266383"/>
            <a:ext cx="9728100" cy="3823800"/>
          </a:xfrm>
          <a:prstGeom prst="rect">
            <a:avLst/>
          </a:prstGeom>
        </p:spPr>
        <p:txBody>
          <a:bodyPr spcFirstLastPara="1" wrap="square" lIns="159175" tIns="159175" rIns="159175" bIns="159175" anchor="t" anchorCtr="0">
            <a:normAutofit/>
          </a:bodyPr>
          <a:lstStyle>
            <a:lvl1pPr marL="457200" lvl="0" indent="-425450" algn="ctr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1pPr>
            <a:lvl2pPr marL="914400" lvl="1" indent="-381000" algn="ctr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algn="ctr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 algn="ctr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 algn="ctr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 algn="ctr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673279" y="13708144"/>
            <a:ext cx="626400" cy="1157100"/>
          </a:xfrm>
          <a:prstGeom prst="rect">
            <a:avLst/>
          </a:prstGeom>
        </p:spPr>
        <p:txBody>
          <a:bodyPr spcFirstLastPara="1" wrap="square" lIns="159175" tIns="159175" rIns="159175" bIns="1591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673279" y="13708144"/>
            <a:ext cx="626400" cy="1157100"/>
          </a:xfrm>
          <a:prstGeom prst="rect">
            <a:avLst/>
          </a:prstGeom>
        </p:spPr>
        <p:txBody>
          <a:bodyPr spcFirstLastPara="1" wrap="square" lIns="159175" tIns="159175" rIns="159175" bIns="1591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55878" y="6322709"/>
            <a:ext cx="9728100" cy="2474700"/>
          </a:xfrm>
          <a:prstGeom prst="rect">
            <a:avLst/>
          </a:prstGeom>
        </p:spPr>
        <p:txBody>
          <a:bodyPr spcFirstLastPara="1" wrap="square" lIns="159175" tIns="159175" rIns="159175" bIns="1591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1pPr>
            <a:lvl2pPr lvl="1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2pPr>
            <a:lvl3pPr lvl="2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3pPr>
            <a:lvl4pPr lvl="3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4pPr>
            <a:lvl5pPr lvl="4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5pPr>
            <a:lvl6pPr lvl="5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6pPr>
            <a:lvl7pPr lvl="6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7pPr>
            <a:lvl8pPr lvl="7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8pPr>
            <a:lvl9pPr lvl="8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673279" y="13708144"/>
            <a:ext cx="626400" cy="1157100"/>
          </a:xfrm>
          <a:prstGeom prst="rect">
            <a:avLst/>
          </a:prstGeom>
        </p:spPr>
        <p:txBody>
          <a:bodyPr spcFirstLastPara="1" wrap="square" lIns="159175" tIns="159175" rIns="159175" bIns="1591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55878" y="1308210"/>
            <a:ext cx="9728100" cy="1683600"/>
          </a:xfrm>
          <a:prstGeom prst="rect">
            <a:avLst/>
          </a:prstGeom>
        </p:spPr>
        <p:txBody>
          <a:bodyPr spcFirstLastPara="1" wrap="square" lIns="159175" tIns="159175" rIns="159175" bIns="1591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55878" y="3387853"/>
            <a:ext cx="9728100" cy="10043100"/>
          </a:xfrm>
          <a:prstGeom prst="rect">
            <a:avLst/>
          </a:prstGeom>
        </p:spPr>
        <p:txBody>
          <a:bodyPr spcFirstLastPara="1" wrap="square" lIns="159175" tIns="159175" rIns="159175" bIns="159175" anchor="t" anchorCtr="0">
            <a:normAutofit/>
          </a:bodyPr>
          <a:lstStyle>
            <a:lvl1pPr marL="457200" lvl="0" indent="-425450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673279" y="13708144"/>
            <a:ext cx="626400" cy="1157100"/>
          </a:xfrm>
          <a:prstGeom prst="rect">
            <a:avLst/>
          </a:prstGeom>
        </p:spPr>
        <p:txBody>
          <a:bodyPr spcFirstLastPara="1" wrap="square" lIns="159175" tIns="159175" rIns="159175" bIns="1591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55878" y="1308210"/>
            <a:ext cx="9728100" cy="1683600"/>
          </a:xfrm>
          <a:prstGeom prst="rect">
            <a:avLst/>
          </a:prstGeom>
        </p:spPr>
        <p:txBody>
          <a:bodyPr spcFirstLastPara="1" wrap="square" lIns="159175" tIns="159175" rIns="159175" bIns="1591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55878" y="3387853"/>
            <a:ext cx="4566900" cy="10043100"/>
          </a:xfrm>
          <a:prstGeom prst="rect">
            <a:avLst/>
          </a:prstGeom>
        </p:spPr>
        <p:txBody>
          <a:bodyPr spcFirstLastPara="1" wrap="square" lIns="159175" tIns="159175" rIns="159175" bIns="159175" anchor="t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517307" y="3387853"/>
            <a:ext cx="4566900" cy="10043100"/>
          </a:xfrm>
          <a:prstGeom prst="rect">
            <a:avLst/>
          </a:prstGeom>
        </p:spPr>
        <p:txBody>
          <a:bodyPr spcFirstLastPara="1" wrap="square" lIns="159175" tIns="159175" rIns="159175" bIns="159175" anchor="t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673279" y="13708144"/>
            <a:ext cx="626400" cy="1157100"/>
          </a:xfrm>
          <a:prstGeom prst="rect">
            <a:avLst/>
          </a:prstGeom>
        </p:spPr>
        <p:txBody>
          <a:bodyPr spcFirstLastPara="1" wrap="square" lIns="159175" tIns="159175" rIns="159175" bIns="1591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55878" y="1308210"/>
            <a:ext cx="9728100" cy="1683600"/>
          </a:xfrm>
          <a:prstGeom prst="rect">
            <a:avLst/>
          </a:prstGeom>
        </p:spPr>
        <p:txBody>
          <a:bodyPr spcFirstLastPara="1" wrap="square" lIns="159175" tIns="159175" rIns="159175" bIns="1591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673279" y="13708144"/>
            <a:ext cx="626400" cy="1157100"/>
          </a:xfrm>
          <a:prstGeom prst="rect">
            <a:avLst/>
          </a:prstGeom>
        </p:spPr>
        <p:txBody>
          <a:bodyPr spcFirstLastPara="1" wrap="square" lIns="159175" tIns="159175" rIns="159175" bIns="1591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55878" y="1633260"/>
            <a:ext cx="3206100" cy="2221500"/>
          </a:xfrm>
          <a:prstGeom prst="rect">
            <a:avLst/>
          </a:prstGeom>
        </p:spPr>
        <p:txBody>
          <a:bodyPr spcFirstLastPara="1" wrap="square" lIns="159175" tIns="159175" rIns="159175" bIns="15917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55878" y="4084913"/>
            <a:ext cx="3206100" cy="9346200"/>
          </a:xfrm>
          <a:prstGeom prst="rect">
            <a:avLst/>
          </a:prstGeom>
        </p:spPr>
        <p:txBody>
          <a:bodyPr spcFirstLastPara="1" wrap="square" lIns="159175" tIns="159175" rIns="159175" bIns="159175" anchor="t" anchorCtr="0">
            <a:normAutofit/>
          </a:bodyPr>
          <a:lstStyle>
            <a:lvl1pPr marL="457200" lvl="0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673279" y="13708144"/>
            <a:ext cx="626400" cy="1157100"/>
          </a:xfrm>
          <a:prstGeom prst="rect">
            <a:avLst/>
          </a:prstGeom>
        </p:spPr>
        <p:txBody>
          <a:bodyPr spcFirstLastPara="1" wrap="square" lIns="159175" tIns="159175" rIns="159175" bIns="1591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59734" y="1323276"/>
            <a:ext cx="7270200" cy="12025500"/>
          </a:xfrm>
          <a:prstGeom prst="rect">
            <a:avLst/>
          </a:prstGeom>
        </p:spPr>
        <p:txBody>
          <a:bodyPr spcFirstLastPara="1" wrap="square" lIns="159175" tIns="159175" rIns="159175" bIns="15917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673279" y="13708144"/>
            <a:ext cx="626400" cy="1157100"/>
          </a:xfrm>
          <a:prstGeom prst="rect">
            <a:avLst/>
          </a:prstGeom>
        </p:spPr>
        <p:txBody>
          <a:bodyPr spcFirstLastPara="1" wrap="square" lIns="159175" tIns="159175" rIns="159175" bIns="1591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220000" y="-367"/>
            <a:ext cx="5220000" cy="1512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59175" tIns="159175" rIns="159175" bIns="1591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03130" y="3625081"/>
            <a:ext cx="4618500" cy="4357500"/>
          </a:xfrm>
          <a:prstGeom prst="rect">
            <a:avLst/>
          </a:prstGeom>
        </p:spPr>
        <p:txBody>
          <a:bodyPr spcFirstLastPara="1" wrap="square" lIns="159175" tIns="159175" rIns="159175" bIns="1591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1pPr>
            <a:lvl2pPr lvl="1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2pPr>
            <a:lvl3pPr lvl="2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3pPr>
            <a:lvl4pPr lvl="3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4pPr>
            <a:lvl5pPr lvl="4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5pPr>
            <a:lvl6pPr lvl="5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6pPr>
            <a:lvl7pPr lvl="6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7pPr>
            <a:lvl8pPr lvl="7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8pPr>
            <a:lvl9pPr lvl="8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03130" y="8240010"/>
            <a:ext cx="4618500" cy="3630600"/>
          </a:xfrm>
          <a:prstGeom prst="rect">
            <a:avLst/>
          </a:prstGeom>
        </p:spPr>
        <p:txBody>
          <a:bodyPr spcFirstLastPara="1" wrap="square" lIns="159175" tIns="159175" rIns="159175" bIns="1591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639587" y="2128514"/>
            <a:ext cx="4380900" cy="10862100"/>
          </a:xfrm>
          <a:prstGeom prst="rect">
            <a:avLst/>
          </a:prstGeom>
        </p:spPr>
        <p:txBody>
          <a:bodyPr spcFirstLastPara="1" wrap="square" lIns="159175" tIns="159175" rIns="159175" bIns="159175" anchor="ctr" anchorCtr="0">
            <a:normAutofit/>
          </a:bodyPr>
          <a:lstStyle>
            <a:lvl1pPr marL="457200" lvl="0" indent="-425450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673279" y="13708144"/>
            <a:ext cx="626400" cy="1157100"/>
          </a:xfrm>
          <a:prstGeom prst="rect">
            <a:avLst/>
          </a:prstGeom>
        </p:spPr>
        <p:txBody>
          <a:bodyPr spcFirstLastPara="1" wrap="square" lIns="159175" tIns="159175" rIns="159175" bIns="1591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55878" y="12436336"/>
            <a:ext cx="6849000" cy="1778700"/>
          </a:xfrm>
          <a:prstGeom prst="rect">
            <a:avLst/>
          </a:prstGeom>
        </p:spPr>
        <p:txBody>
          <a:bodyPr spcFirstLastPara="1" wrap="square" lIns="159175" tIns="159175" rIns="159175" bIns="15917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673279" y="13708144"/>
            <a:ext cx="626400" cy="1157100"/>
          </a:xfrm>
          <a:prstGeom prst="rect">
            <a:avLst/>
          </a:prstGeom>
        </p:spPr>
        <p:txBody>
          <a:bodyPr spcFirstLastPara="1" wrap="square" lIns="159175" tIns="159175" rIns="159175" bIns="1591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55878" y="1308210"/>
            <a:ext cx="9728100" cy="16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9175" tIns="159175" rIns="159175" bIns="1591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55878" y="3387853"/>
            <a:ext cx="9728100" cy="100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9175" tIns="159175" rIns="159175" bIns="159175" anchor="t" anchorCtr="0">
            <a:normAutofit/>
          </a:bodyPr>
          <a:lstStyle>
            <a:lvl1pPr marL="457200" lvl="0" indent="-425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Char char="●"/>
              <a:defRPr sz="3100">
                <a:solidFill>
                  <a:schemeClr val="dk2"/>
                </a:solidFill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○"/>
              <a:defRPr sz="2400">
                <a:solidFill>
                  <a:schemeClr val="dk2"/>
                </a:solidFill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  <a:defRPr sz="2400">
                <a:solidFill>
                  <a:schemeClr val="dk2"/>
                </a:solidFill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○"/>
              <a:defRPr sz="2400">
                <a:solidFill>
                  <a:schemeClr val="dk2"/>
                </a:solidFill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  <a:defRPr sz="2400">
                <a:solidFill>
                  <a:schemeClr val="dk2"/>
                </a:solidFill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○"/>
              <a:defRPr sz="2400">
                <a:solidFill>
                  <a:schemeClr val="dk2"/>
                </a:solidFill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  <a:defRPr sz="2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673279" y="13708144"/>
            <a:ext cx="6264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9175" tIns="159175" rIns="159175" bIns="159175" anchor="ctr" anchorCtr="0">
            <a:normAutofit/>
          </a:bodyPr>
          <a:lstStyle>
            <a:lvl1pPr lvl="0" algn="r">
              <a:buNone/>
              <a:defRPr sz="1700">
                <a:solidFill>
                  <a:schemeClr val="dk2"/>
                </a:solidFill>
              </a:defRPr>
            </a:lvl1pPr>
            <a:lvl2pPr lvl="1" algn="r">
              <a:buNone/>
              <a:defRPr sz="1700">
                <a:solidFill>
                  <a:schemeClr val="dk2"/>
                </a:solidFill>
              </a:defRPr>
            </a:lvl2pPr>
            <a:lvl3pPr lvl="2" algn="r">
              <a:buNone/>
              <a:defRPr sz="1700">
                <a:solidFill>
                  <a:schemeClr val="dk2"/>
                </a:solidFill>
              </a:defRPr>
            </a:lvl3pPr>
            <a:lvl4pPr lvl="3" algn="r">
              <a:buNone/>
              <a:defRPr sz="1700">
                <a:solidFill>
                  <a:schemeClr val="dk2"/>
                </a:solidFill>
              </a:defRPr>
            </a:lvl4pPr>
            <a:lvl5pPr lvl="4" algn="r">
              <a:buNone/>
              <a:defRPr sz="1700">
                <a:solidFill>
                  <a:schemeClr val="dk2"/>
                </a:solidFill>
              </a:defRPr>
            </a:lvl5pPr>
            <a:lvl6pPr lvl="5" algn="r">
              <a:buNone/>
              <a:defRPr sz="1700">
                <a:solidFill>
                  <a:schemeClr val="dk2"/>
                </a:solidFill>
              </a:defRPr>
            </a:lvl6pPr>
            <a:lvl7pPr lvl="6" algn="r">
              <a:buNone/>
              <a:defRPr sz="1700">
                <a:solidFill>
                  <a:schemeClr val="dk2"/>
                </a:solidFill>
              </a:defRPr>
            </a:lvl7pPr>
            <a:lvl8pPr lvl="7" algn="r">
              <a:buNone/>
              <a:defRPr sz="1700">
                <a:solidFill>
                  <a:schemeClr val="dk2"/>
                </a:solidFill>
              </a:defRPr>
            </a:lvl8pPr>
            <a:lvl9pPr lvl="8" algn="r">
              <a:buNone/>
              <a:defRPr sz="17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9175" y="539475"/>
            <a:ext cx="4145701" cy="4148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54400" y="539475"/>
            <a:ext cx="4367724" cy="14139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5348770" y="2115383"/>
            <a:ext cx="4367700" cy="925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600" b="1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04 ottobre 2024</a:t>
            </a:r>
            <a:endParaRPr sz="3600" b="1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3600" b="1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ore 15:00</a:t>
            </a:r>
            <a:endParaRPr sz="3600" b="1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357920" y="3162600"/>
            <a:ext cx="4367700" cy="12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Fiera del Levante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Padiglione 152 – sala 3</a:t>
            </a:r>
            <a:endParaRPr sz="24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5346748" y="4281107"/>
            <a:ext cx="5087456" cy="2146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t-IT" sz="3200" b="1" dirty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LA PUGLIA CHE SI </a:t>
            </a:r>
            <a:r>
              <a:rPr lang="it-IT" sz="32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MUOVE</a:t>
            </a:r>
          </a:p>
          <a:p>
            <a:pPr lvl="0"/>
            <a:r>
              <a:rPr lang="it-IT" sz="2000" dirty="0" smtClean="0">
                <a:solidFill>
                  <a:schemeClr val="dk1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Pianificazione</a:t>
            </a:r>
            <a:r>
              <a:rPr lang="it-IT" sz="2000" dirty="0">
                <a:solidFill>
                  <a:schemeClr val="dk1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, Trasporto Pubblico </a:t>
            </a:r>
            <a:endParaRPr lang="it-IT" sz="2000" dirty="0" smtClean="0">
              <a:solidFill>
                <a:schemeClr val="dk1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lvl="0"/>
            <a:r>
              <a:rPr lang="it-IT" sz="2000" dirty="0" smtClean="0">
                <a:solidFill>
                  <a:schemeClr val="dk1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Locale </a:t>
            </a:r>
            <a:r>
              <a:rPr lang="it-IT" sz="2000" dirty="0">
                <a:solidFill>
                  <a:schemeClr val="dk1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e Sicurezza Stradale</a:t>
            </a:r>
            <a:endParaRPr sz="20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59" name="Google Shape;59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14703092"/>
            <a:ext cx="10440003" cy="42309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3"/>
          <p:cNvSpPr txBox="1"/>
          <p:nvPr/>
        </p:nvSpPr>
        <p:spPr>
          <a:xfrm>
            <a:off x="270974" y="6080550"/>
            <a:ext cx="4064971" cy="972000"/>
          </a:xfrm>
          <a:prstGeom prst="rect">
            <a:avLst/>
          </a:prstGeom>
          <a:noFill/>
          <a:ln>
            <a:noFill/>
          </a:ln>
          <a:effectLst/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Medium"/>
              <a:buChar char="●"/>
            </a:pPr>
            <a:r>
              <a:rPr lang="it" sz="1800" dirty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ore </a:t>
            </a:r>
            <a:r>
              <a:rPr lang="it" sz="1800" dirty="0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15.00 </a:t>
            </a:r>
          </a:p>
          <a:p>
            <a:pPr marL="452438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</a:pPr>
            <a:r>
              <a:rPr lang="it" sz="1800" b="1" dirty="0" smtClean="0">
                <a:solidFill>
                  <a:schemeClr val="dk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Montserrat"/>
                <a:ea typeface="Montserrat"/>
                <a:cs typeface="Montserrat"/>
                <a:sym typeface="Montserrat"/>
              </a:rPr>
              <a:t>SALUTI</a:t>
            </a:r>
          </a:p>
          <a:p>
            <a:pPr marL="452438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</a:pPr>
            <a:r>
              <a:rPr lang="it" sz="1800" b="1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Mi</a:t>
            </a:r>
            <a:r>
              <a:rPr lang="it-IT" sz="1800" b="1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chele Emiliano,</a:t>
            </a:r>
          </a:p>
          <a:p>
            <a:pPr marL="457200" lvl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 dirty="0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Presidente </a:t>
            </a:r>
            <a:r>
              <a:rPr lang="it-IT" sz="1600" dirty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Regione Puglia</a:t>
            </a:r>
          </a:p>
        </p:txBody>
      </p:sp>
      <p:sp>
        <p:nvSpPr>
          <p:cNvPr id="61" name="Google Shape;61;p13"/>
          <p:cNvSpPr txBox="1"/>
          <p:nvPr/>
        </p:nvSpPr>
        <p:spPr>
          <a:xfrm>
            <a:off x="270975" y="7314050"/>
            <a:ext cx="52019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Medium"/>
              <a:buChar char="●"/>
            </a:pPr>
            <a:r>
              <a:rPr lang="it" sz="1800" dirty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ore </a:t>
            </a:r>
            <a:r>
              <a:rPr lang="it" sz="1800" dirty="0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15.15</a:t>
            </a:r>
            <a:endParaRPr sz="1800" dirty="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/>
                <a:ea typeface="Montserrat"/>
                <a:cs typeface="Montserrat"/>
                <a:sym typeface="Montserrat"/>
              </a:rPr>
              <a:t>INTRODUCE</a:t>
            </a: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1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Vito Antonio Antonacci,</a:t>
            </a:r>
            <a:endParaRPr sz="1800" b="1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600" dirty="0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Direttore Dipartimento Mobilità</a:t>
            </a:r>
          </a:p>
          <a:p>
            <a:pPr marL="457200" lvl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600" dirty="0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Regione Puglia</a:t>
            </a:r>
            <a:endParaRPr sz="1600" dirty="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268490" y="8805718"/>
            <a:ext cx="4356751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Medium"/>
              <a:buChar char="●"/>
            </a:pPr>
            <a:r>
              <a:rPr lang="it" sz="1800" dirty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ore </a:t>
            </a:r>
            <a:r>
              <a:rPr lang="it" sz="1800" dirty="0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15.30</a:t>
            </a:r>
            <a:endParaRPr sz="1800" dirty="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457200" lvl="0"/>
            <a:r>
              <a:rPr lang="it-IT" sz="18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/>
                <a:ea typeface="Montserrat"/>
                <a:cs typeface="Montserrat"/>
                <a:sym typeface="Montserrat"/>
              </a:rPr>
              <a:t>IL PIANO REGIONALE DEI TRASPORTI E DEI SERVIZI</a:t>
            </a:r>
          </a:p>
          <a:p>
            <a:pPr marL="457200" lvl="0"/>
            <a:r>
              <a:rPr lang="it" sz="1800" b="1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Stefano Ciurnelli,</a:t>
            </a:r>
            <a:endParaRPr sz="1800" b="1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0850" lvl="0" indent="6350"/>
            <a:r>
              <a:rPr lang="it-IT" sz="1600" dirty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Project </a:t>
            </a:r>
            <a:r>
              <a:rPr lang="it-IT" sz="1600" dirty="0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Manager e coordinatore tecnico scientifico</a:t>
            </a:r>
            <a:endParaRPr sz="1600" dirty="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258732" y="10595802"/>
            <a:ext cx="5214203" cy="1621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Medium"/>
              <a:buChar char="●"/>
            </a:pPr>
            <a:r>
              <a:rPr lang="it" sz="1800" dirty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ore </a:t>
            </a:r>
            <a:r>
              <a:rPr lang="it" sz="1800" dirty="0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15.</a:t>
            </a:r>
            <a:r>
              <a:rPr lang="it-IT" sz="1800" dirty="0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45</a:t>
            </a:r>
            <a:endParaRPr sz="1800" dirty="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457200" lvl="0"/>
            <a:r>
              <a:rPr lang="it-IT" sz="18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/>
                <a:ea typeface="Montserrat"/>
                <a:cs typeface="Montserrat"/>
                <a:sym typeface="Montserrat"/>
              </a:rPr>
              <a:t>VERSO UN NUOVO MODELLO DI GOVERNANCE DEL TPL</a:t>
            </a:r>
          </a:p>
          <a:p>
            <a:pPr marL="457200" lvl="0"/>
            <a:r>
              <a:rPr lang="it-IT" sz="1800" b="1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Carmela </a:t>
            </a:r>
            <a:r>
              <a:rPr lang="it-IT" sz="1800" b="1" dirty="0" err="1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Iadaresta</a:t>
            </a:r>
            <a:r>
              <a:rPr lang="it-IT" sz="1800" b="1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,</a:t>
            </a:r>
            <a:endParaRPr sz="1800" b="1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 dirty="0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Dirigente Sezione TPL e </a:t>
            </a:r>
            <a:r>
              <a:rPr lang="it-IT" sz="1600" dirty="0" err="1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Intermodalità</a:t>
            </a:r>
            <a:endParaRPr sz="1600" dirty="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5187699" y="7052550"/>
            <a:ext cx="5300434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Medium"/>
              <a:buChar char="●"/>
            </a:pPr>
            <a:r>
              <a:rPr lang="it" sz="1800" dirty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ore </a:t>
            </a:r>
            <a:r>
              <a:rPr lang="it" sz="1800" dirty="0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16.</a:t>
            </a:r>
            <a:r>
              <a:rPr lang="it-IT" sz="1800" dirty="0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15</a:t>
            </a:r>
            <a:endParaRPr sz="1800" dirty="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446088" lvl="0" indent="11113"/>
            <a:r>
              <a:rPr lang="it-IT" sz="18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/>
                <a:ea typeface="Montserrat"/>
                <a:cs typeface="Montserrat"/>
                <a:sym typeface="Montserrat"/>
              </a:rPr>
              <a:t>I PIANI URBANI DELLA MOBILITÀ SOSTENIBILE</a:t>
            </a:r>
          </a:p>
          <a:p>
            <a:pPr marL="446088" lvl="0" indent="11113"/>
            <a:r>
              <a:rPr lang="it" sz="1800" b="1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Irene Di Tria,</a:t>
            </a:r>
            <a:endParaRPr sz="1800" b="1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/>
            <a:r>
              <a:rPr lang="it-IT" sz="1600" dirty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Dirigente Sezione </a:t>
            </a:r>
            <a:r>
              <a:rPr lang="it-IT" sz="1600" dirty="0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Infrastrutture per la Mobilità</a:t>
            </a:r>
          </a:p>
          <a:p>
            <a:pPr marL="457200" lvl="0"/>
            <a:endParaRPr lang="it-IT" sz="1600" dirty="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5220000" y="8799578"/>
            <a:ext cx="5214203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Medium"/>
              <a:buChar char="●"/>
            </a:pPr>
            <a:r>
              <a:rPr lang="it" sz="1800" dirty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ore </a:t>
            </a:r>
            <a:r>
              <a:rPr lang="it" sz="1800" dirty="0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16.30</a:t>
            </a:r>
            <a:endParaRPr sz="1800" dirty="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446088" lvl="0" indent="11113"/>
            <a:r>
              <a:rPr lang="it-IT" sz="18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/>
                <a:ea typeface="Montserrat"/>
                <a:cs typeface="Montserrat"/>
                <a:sym typeface="Montserrat"/>
              </a:rPr>
              <a:t>FATTORI DI RISCHIO ALLA GUIDA: ESISTE UNA CULTURA DELLA SICUREZZA STRADALE?</a:t>
            </a:r>
            <a:endParaRPr lang="it" sz="1800" b="1" dirty="0" smtClean="0"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 b="1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Elio Sannicandro,</a:t>
            </a:r>
            <a:endParaRPr sz="1800" b="1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600" dirty="0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Direttore Generale ASSET</a:t>
            </a:r>
            <a:endParaRPr sz="1600" dirty="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5232318" y="10585014"/>
            <a:ext cx="521373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Medium"/>
              <a:buChar char="●"/>
            </a:pPr>
            <a:r>
              <a:rPr lang="it" sz="1800" dirty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ore </a:t>
            </a:r>
            <a:r>
              <a:rPr lang="it" sz="1800" dirty="0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16.</a:t>
            </a:r>
            <a:r>
              <a:rPr lang="it-IT" sz="1800" dirty="0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45</a:t>
            </a:r>
            <a:endParaRPr sz="1800" dirty="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446088" lvl="0" indent="11113"/>
            <a:r>
              <a:rPr lang="it-IT" sz="18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/>
                <a:ea typeface="Montserrat"/>
                <a:cs typeface="Montserrat"/>
                <a:sym typeface="Montserrat"/>
              </a:rPr>
              <a:t>L'EDUCAZIONE STRADALE NELLE SCUOLE</a:t>
            </a:r>
          </a:p>
          <a:p>
            <a:pPr lvl="0" indent="457200"/>
            <a:r>
              <a:rPr lang="it-IT" sz="1800" b="1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Giuseppe </a:t>
            </a:r>
            <a:r>
              <a:rPr lang="it-IT" sz="1800" b="1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Silipo</a:t>
            </a:r>
            <a:r>
              <a:rPr lang="it-IT" sz="1800" b="1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 lang="it-IT" sz="1800" b="1" dirty="0" smtClean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lvl="0" indent="457200"/>
            <a:r>
              <a:rPr lang="it-IT" sz="18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Direttore </a:t>
            </a:r>
            <a:r>
              <a:rPr lang="it-IT" sz="18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Generale USR - </a:t>
            </a:r>
            <a:r>
              <a:rPr lang="it-IT" sz="18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</a:t>
            </a:r>
            <a:r>
              <a:rPr lang="it-IT" sz="18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uglia</a:t>
            </a:r>
            <a:endParaRPr sz="1600" dirty="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pic>
        <p:nvPicPr>
          <p:cNvPr id="72" name="Google Shape;72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454402" y="14137990"/>
            <a:ext cx="4367724" cy="29856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62;p13"/>
          <p:cNvSpPr txBox="1"/>
          <p:nvPr/>
        </p:nvSpPr>
        <p:spPr>
          <a:xfrm>
            <a:off x="272475" y="12122858"/>
            <a:ext cx="4356751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Medium"/>
              <a:buChar char="●"/>
            </a:pPr>
            <a:r>
              <a:rPr lang="it" sz="1800" dirty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ore </a:t>
            </a:r>
            <a:r>
              <a:rPr lang="it" sz="1800" dirty="0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16.00</a:t>
            </a:r>
            <a:endParaRPr sz="1800" dirty="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457200" lvl="0"/>
            <a:r>
              <a:rPr lang="it-IT" sz="18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/>
                <a:ea typeface="Montserrat"/>
                <a:cs typeface="Montserrat"/>
                <a:sym typeface="Montserrat"/>
              </a:rPr>
              <a:t>MAAS: UN ECOSISTEMA PER LA MOBILITÀ SOSTENIBILE</a:t>
            </a:r>
          </a:p>
          <a:p>
            <a:pPr marL="457200" lvl="0"/>
            <a:r>
              <a:rPr lang="it-IT" sz="1800" b="1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Michele </a:t>
            </a:r>
            <a:r>
              <a:rPr lang="it-IT" sz="1800" b="1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Ottomanelli</a:t>
            </a:r>
            <a:endParaRPr lang="it-IT" sz="1800" b="1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/>
            <a:r>
              <a:rPr lang="it-IT" sz="1600" dirty="0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Professore </a:t>
            </a:r>
            <a:r>
              <a:rPr lang="it-IT" sz="1600" dirty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Ordinario di </a:t>
            </a:r>
            <a:r>
              <a:rPr lang="it-IT" sz="1600" dirty="0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Trasporti</a:t>
            </a:r>
          </a:p>
        </p:txBody>
      </p:sp>
      <p:sp>
        <p:nvSpPr>
          <p:cNvPr id="40" name="Google Shape;71;p13"/>
          <p:cNvSpPr txBox="1"/>
          <p:nvPr/>
        </p:nvSpPr>
        <p:spPr>
          <a:xfrm>
            <a:off x="5231051" y="12139349"/>
            <a:ext cx="521373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Medium"/>
              <a:buChar char="●"/>
            </a:pPr>
            <a:r>
              <a:rPr lang="it" sz="1800" dirty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ore </a:t>
            </a:r>
            <a:r>
              <a:rPr lang="it" sz="1800" dirty="0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17.</a:t>
            </a:r>
            <a:r>
              <a:rPr lang="it-IT" sz="1800" dirty="0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00</a:t>
            </a:r>
            <a:endParaRPr sz="1800" dirty="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446088" lvl="0" indent="11113"/>
            <a:r>
              <a:rPr lang="it-IT" sz="18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/>
                <a:ea typeface="Montserrat"/>
                <a:cs typeface="Montserrat"/>
                <a:sym typeface="Montserrat"/>
              </a:rPr>
              <a:t>CONCLUSIONI</a:t>
            </a:r>
          </a:p>
          <a:p>
            <a:pPr lvl="0" indent="457200"/>
            <a:r>
              <a:rPr lang="it-IT" sz="1800" b="1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Debora </a:t>
            </a:r>
            <a:r>
              <a:rPr lang="it-IT" sz="1800" b="1" dirty="0" err="1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Ciliento</a:t>
            </a:r>
            <a:endParaRPr lang="it-IT" sz="1800" b="1" dirty="0" smtClean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49263" indent="7938"/>
            <a:r>
              <a:rPr lang="it-IT" sz="1600" dirty="0" smtClean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Assessore </a:t>
            </a:r>
            <a:r>
              <a:rPr lang="it-IT" sz="1600" dirty="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ai Trasporti e alla Mobilità Sostenibile Regione Puglia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168</Words>
  <Application>Microsoft Office PowerPoint</Application>
  <PresentationFormat>Personalizzato</PresentationFormat>
  <Paragraphs>44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Montserrat</vt:lpstr>
      <vt:lpstr>Montserrat Medium</vt:lpstr>
      <vt:lpstr>Simple Light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Claudia Minervini</dc:creator>
  <cp:lastModifiedBy>Loconsole Simona</cp:lastModifiedBy>
  <cp:revision>11</cp:revision>
  <dcterms:modified xsi:type="dcterms:W3CDTF">2024-09-18T08:05:24Z</dcterms:modified>
</cp:coreProperties>
</file>