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22" autoAdjust="0"/>
  </p:normalViewPr>
  <p:slideViewPr>
    <p:cSldViewPr snapToGrid="0" snapToObjects="1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887" y="2120354"/>
            <a:ext cx="4086225" cy="2762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55582" y="2625179"/>
            <a:ext cx="6680835" cy="12266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sz="4200" b="1" i="0" u="none">
                <a:solidFill>
                  <a:srgbClr val="0369A1"/>
                </a:solidFill>
                <a:latin typeface="Plus Jakarta Sans"/>
              </a:rPr>
              <a:t>Bandi di Capitalizzazione</a:t>
            </a:r>
            <a:r>
              <a:t>
</a:t>
            </a:r>
            <a:r>
              <a:rPr sz="4200" b="1" i="0" u="none">
                <a:solidFill>
                  <a:srgbClr val="0369A1"/>
                </a:solidFill>
                <a:latin typeface="Plus Jakarta Sans"/>
              </a:rPr>
              <a:t> Turismo Sostenibile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9750" y="3994695"/>
            <a:ext cx="857250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475569"/>
                </a:solidFill>
                <a:latin typeface="Inter"/>
              </a:rPr>
              <a:t>Analisi comparativa e schede sintetiche dei bandi Interreg Italia-Croazia, NEXT MED e Euro-MED (Call 07)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647950"/>
            <a:ext cx="762000" cy="38100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635567" y="2924175"/>
            <a:ext cx="692086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0F2942"/>
                </a:solidFill>
                <a:latin typeface="Plus Jakarta Sans"/>
              </a:rPr>
              <a:t>Interreg Euro-MED (Call 07)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705225"/>
            <a:ext cx="714375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64748B"/>
                </a:solidFill>
                <a:latin typeface="Inter"/>
              </a:rPr>
              <a:t>Bando coordinato MMM per Progetti Tematici di Trasferimento (Transfer Projects)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47875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2047875"/>
            <a:ext cx="4991100" cy="4635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Ambito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Geografico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Cooperazione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transnazionale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Euro-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Mediterranea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(69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regioni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di 14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Paesi</a:t>
            </a:r>
            <a:r>
              <a:rPr sz="1275" b="0" i="0" u="none" dirty="0" smtClean="0">
                <a:solidFill>
                  <a:srgbClr val="334155"/>
                </a:solidFill>
                <a:latin typeface="Inter"/>
              </a:rPr>
              <a:t>)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2686050"/>
            <a:ext cx="4991100" cy="4635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Budget &amp;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Cofinanziamento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Circa €8M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totali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. Budget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massimo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per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progetto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: 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€800.000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(80%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Interreg</a:t>
            </a:r>
            <a:r>
              <a:rPr sz="1275" b="0" i="0" u="none" dirty="0" smtClean="0">
                <a:solidFill>
                  <a:srgbClr val="334155"/>
                </a:solidFill>
                <a:latin typeface="Inter"/>
              </a:rPr>
              <a:t>)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3324225"/>
            <a:ext cx="4991100" cy="4635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Requisito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Lead Partner: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Il Lead Partner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deve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essere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obbligatoriamente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un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ente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pubblico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o di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diritto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</a:t>
            </a:r>
            <a:r>
              <a:rPr sz="1275" b="0" i="0" u="none" dirty="0" err="1" smtClean="0">
                <a:solidFill>
                  <a:srgbClr val="0F172A"/>
                </a:solidFill>
                <a:latin typeface="Inter SemiBold"/>
              </a:rPr>
              <a:t>pubblico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962400"/>
            <a:ext cx="4991100" cy="4635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Durata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&amp;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Scadenza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Max 21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mesi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.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Scadenza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AF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su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Jems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: 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30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Settembre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2026 (ore 13:00</a:t>
            </a:r>
            <a:r>
              <a:rPr sz="1275" b="0" i="0" u="none" dirty="0" smtClean="0">
                <a:solidFill>
                  <a:srgbClr val="0F172A"/>
                </a:solidFill>
                <a:latin typeface="Inter SemiBold"/>
              </a:rPr>
              <a:t>)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71687"/>
            <a:ext cx="219075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709862"/>
            <a:ext cx="1905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348037"/>
            <a:ext cx="238125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986212"/>
            <a:ext cx="171450" cy="200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0F2942"/>
                </a:solidFill>
                <a:latin typeface="Plus Jakarta Sans ExtraBold"/>
              </a:rPr>
              <a:t>Bando Euro-MED Call 07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019175"/>
            <a:ext cx="11049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74" name="Picture 2" descr="C:\Users\m.racanelli\Downloads\cooperation_area_2026_e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732" y="2107377"/>
            <a:ext cx="6108676" cy="243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274093"/>
          <a:ext cx="11048998" cy="3167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620"/>
                <a:gridCol w="2559992"/>
                <a:gridCol w="3111251"/>
                <a:gridCol w="2891135"/>
              </a:tblGrid>
              <a:tr h="45243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Caratteristica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Italia-Croazia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NEXT MED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Euro-MED (Call 07)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2942"/>
                    </a:solidFill>
                  </a:tcPr>
                </a:tc>
              </a:tr>
              <a:tr h="45243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Tipo Progetto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Capitalizzazione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Capitalizzazione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Trasferimento (Transfer)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243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Ambito Geografico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Transfrontaliero (IT-HR)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Transnazionale (15 Paesi)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Transnazionale (14 Paesi)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45243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N. Partner Minimo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3 partner (min 1 IT / 1 HR)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5 partner (min 1 EUMC / 1 MPC)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5 partner (da 5 Paesi diversi)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243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Budget Max Progetto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€ 1.000.000 (FESR)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€ 1.200.000 (UE)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€ 800.000 (Totale)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45243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Tasso Cofinanziamento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80% FESR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92% UE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>
                          <a:solidFill>
                            <a:srgbClr val="334155"/>
                          </a:solidFill>
                          <a:latin typeface="Inter"/>
                        </a:rPr>
                        <a:t>80% Interreg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2440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Scadenza Candidatura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15/09/2026 (14:00)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29/10/2026 (13:00)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334155"/>
                          </a:solidFill>
                          <a:latin typeface="Inter"/>
                        </a:rPr>
                        <a:t>30/09/2026 (13:00)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2712243"/>
            <a:ext cx="248662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058120" y="2712243"/>
            <a:ext cx="2559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618112" y="2712243"/>
            <a:ext cx="31112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8729364" y="2712243"/>
            <a:ext cx="289113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3164681"/>
            <a:ext cx="248662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058120" y="3164681"/>
            <a:ext cx="2559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18112" y="3164681"/>
            <a:ext cx="31112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8729364" y="3164681"/>
            <a:ext cx="289113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1500" y="3617118"/>
            <a:ext cx="248662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058120" y="3617118"/>
            <a:ext cx="2559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618112" y="3617118"/>
            <a:ext cx="31112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729364" y="3617118"/>
            <a:ext cx="289113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4069556"/>
            <a:ext cx="248662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058120" y="4069556"/>
            <a:ext cx="2559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618112" y="4069556"/>
            <a:ext cx="31112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729364" y="4069556"/>
            <a:ext cx="289113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71500" y="4521993"/>
            <a:ext cx="248662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058120" y="4521993"/>
            <a:ext cx="2559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618112" y="4521993"/>
            <a:ext cx="31112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8729364" y="4521993"/>
            <a:ext cx="289113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71500" y="4974431"/>
            <a:ext cx="248662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3058120" y="4974431"/>
            <a:ext cx="2559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618112" y="4974431"/>
            <a:ext cx="31112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729364" y="4974431"/>
            <a:ext cx="289113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71500" y="5426868"/>
            <a:ext cx="248662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3058120" y="5426868"/>
            <a:ext cx="25599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5618112" y="5426868"/>
            <a:ext cx="31112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8729364" y="5426868"/>
            <a:ext cx="289113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0F2942"/>
                </a:solidFill>
                <a:latin typeface="Plus Jakarta Sans ExtraBold"/>
              </a:rPr>
              <a:t>Confronto Sintetico dei 3 Bandi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71500" y="1019175"/>
            <a:ext cx="11049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50" y="2190750"/>
            <a:ext cx="6591300" cy="6762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476250"/>
            <a:ext cx="11601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>
                <a:solidFill>
                  <a:srgbClr val="0F2942"/>
                </a:solidFill>
                <a:latin typeface="Plus Jakarta Sans"/>
              </a:rPr>
              <a:t>Prossimi Passi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1428750"/>
            <a:ext cx="110490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475569"/>
                </a:solidFill>
                <a:latin typeface="Inter"/>
              </a:rPr>
              <a:t>Selezione degli output dal Database MMM e costituzione dei partenariati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875" y="2447925"/>
            <a:ext cx="219075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647950"/>
            <a:ext cx="762000" cy="38100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745581" y="2924175"/>
            <a:ext cx="6700837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0F2942"/>
                </a:solidFill>
                <a:latin typeface="Plus Jakarta Sans"/>
              </a:rPr>
              <a:t>Inquadramento Strategico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705225"/>
            <a:ext cx="714375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64748B"/>
                </a:solidFill>
                <a:latin typeface="Inter"/>
              </a:rPr>
              <a:t>Un'iniziativa coordinata per amplificare l'impatto dei risultati e promuovere il turismo sostenibile nel Mediterraneo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66987"/>
            <a:ext cx="5334000" cy="25812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566987"/>
            <a:ext cx="5334000" cy="25812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2909887"/>
            <a:ext cx="3429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357562"/>
            <a:ext cx="488061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284C7"/>
                </a:solidFill>
                <a:latin typeface="Plus Jakarta Sans"/>
              </a:rPr>
              <a:t>Coordinamento Strategico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19512"/>
            <a:ext cx="4648200" cy="971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>
                <a:solidFill>
                  <a:srgbClr val="334155"/>
                </a:solidFill>
                <a:latin typeface="Inter"/>
              </a:rPr>
              <a:t>Nato nel 2022, unisce </a:t>
            </a:r>
            <a:r>
              <a:rPr sz="1275" b="1" i="0" u="none">
                <a:solidFill>
                  <a:srgbClr val="334155"/>
                </a:solidFill>
                <a:latin typeface="Inter"/>
              </a:rPr>
              <a:t>10 Programmi Interreg</a:t>
            </a:r>
            <a:r>
              <a:rPr sz="1275" b="0" i="0" u="none">
                <a:solidFill>
                  <a:srgbClr val="334155"/>
                </a:solidFill>
                <a:latin typeface="Inter"/>
              </a:rPr>
              <a:t> del bacino mediterraneo per superare la frammentazione, allineare le politiche regionali e creare una catena del valore transnazionale nel settore del turismo sostenibile.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0" y="2909887"/>
            <a:ext cx="3048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29400" y="3357562"/>
            <a:ext cx="488061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284C7"/>
                </a:solidFill>
                <a:latin typeface="Plus Jakarta Sans"/>
              </a:rPr>
              <a:t>Logica di Capitalizzazione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3719512"/>
            <a:ext cx="4648200" cy="971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>
                <a:solidFill>
                  <a:srgbClr val="334155"/>
                </a:solidFill>
                <a:latin typeface="Inter"/>
              </a:rPr>
              <a:t>I bandi richiedono obbligatoriamente di </a:t>
            </a:r>
            <a:r>
              <a:rPr sz="1275" b="1" i="0" u="none">
                <a:solidFill>
                  <a:srgbClr val="334155"/>
                </a:solidFill>
                <a:latin typeface="Inter"/>
              </a:rPr>
              <a:t>riutilizzare, adattare, testare ed ampliare (up-scaling)</a:t>
            </a:r>
            <a:r>
              <a:rPr sz="1275" b="0" i="0" u="none">
                <a:solidFill>
                  <a:srgbClr val="334155"/>
                </a:solidFill>
                <a:latin typeface="Inter"/>
              </a:rPr>
              <a:t> soluzioni già collaudate presenti nel Database Congiunto MMM, evitando di finanziare nuove soluzioni da zero.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0F2942"/>
                </a:solidFill>
                <a:latin typeface="Plus Jakarta Sans ExtraBold"/>
              </a:rPr>
              <a:t>Il Meccanismo Multiprogramma (MMM)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019175"/>
            <a:ext cx="11049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6007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 dirty="0">
                <a:solidFill>
                  <a:srgbClr val="0F2942"/>
                </a:solidFill>
                <a:latin typeface="Plus Jakarta Sans ExtraBold"/>
              </a:rPr>
              <a:t>Focus: </a:t>
            </a:r>
            <a:r>
              <a:rPr sz="2700" b="0" i="0" u="none" dirty="0" err="1">
                <a:solidFill>
                  <a:srgbClr val="0F2942"/>
                </a:solidFill>
                <a:latin typeface="Plus Jakarta Sans ExtraBold"/>
              </a:rPr>
              <a:t>Turismo</a:t>
            </a:r>
            <a:r>
              <a:rPr sz="2700" b="0" i="0" u="none" dirty="0">
                <a:solidFill>
                  <a:srgbClr val="0F2942"/>
                </a:solidFill>
                <a:latin typeface="Plus Jakarta Sans ExtraBold"/>
              </a:rPr>
              <a:t> </a:t>
            </a:r>
            <a:r>
              <a:rPr sz="2700" b="0" i="0" u="none" dirty="0" err="1">
                <a:solidFill>
                  <a:srgbClr val="0F2942"/>
                </a:solidFill>
                <a:latin typeface="Plus Jakarta Sans ExtraBold"/>
              </a:rPr>
              <a:t>Sostenibile</a:t>
            </a:r>
            <a:endParaRPr sz="2700" b="0" i="0" u="none" dirty="0">
              <a:solidFill>
                <a:srgbClr val="0F2942"/>
              </a:solidFill>
              <a:latin typeface="Plus Jakarta Sans ExtraBol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500" y="1114425"/>
            <a:ext cx="5334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1428750"/>
            <a:ext cx="5334000" cy="548580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 dirty="0" err="1">
                <a:solidFill>
                  <a:srgbClr val="334155"/>
                </a:solidFill>
                <a:latin typeface="Inter"/>
              </a:rPr>
              <a:t>Transizione</a:t>
            </a:r>
            <a:r>
              <a:rPr sz="1350" b="1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1" i="0" u="none" dirty="0" err="1">
                <a:solidFill>
                  <a:srgbClr val="334155"/>
                </a:solidFill>
                <a:latin typeface="Inter"/>
              </a:rPr>
              <a:t>Ecologica</a:t>
            </a:r>
            <a:r>
              <a:rPr sz="1350" b="1" i="0" u="none" dirty="0">
                <a:solidFill>
                  <a:srgbClr val="334155"/>
                </a:solidFill>
                <a:latin typeface="Inter"/>
              </a:rPr>
              <a:t>: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Protezione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della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biodiversità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costiera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e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promozione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dell'economia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circolare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nelle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destinazioni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 smtClean="0">
                <a:solidFill>
                  <a:srgbClr val="334155"/>
                </a:solidFill>
                <a:latin typeface="Inter"/>
              </a:rPr>
              <a:t>turistiche</a:t>
            </a:r>
            <a:endParaRPr sz="1350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2129730"/>
            <a:ext cx="5334000" cy="564257"/>
          </a:xfrm>
          <a:prstGeom prst="rect">
            <a:avLst/>
          </a:prstGeom>
          <a:noFill/>
        </p:spPr>
        <p:txBody>
          <a:bodyPr wrap="square" lIns="13335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 dirty="0" err="1">
                <a:solidFill>
                  <a:srgbClr val="334155"/>
                </a:solidFill>
                <a:latin typeface="Inter"/>
              </a:rPr>
              <a:t>Innovazione</a:t>
            </a:r>
            <a:r>
              <a:rPr sz="1350" b="1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1" i="0" u="none" dirty="0" err="1">
                <a:solidFill>
                  <a:srgbClr val="334155"/>
                </a:solidFill>
                <a:latin typeface="Inter"/>
              </a:rPr>
              <a:t>Digitale</a:t>
            </a:r>
            <a:r>
              <a:rPr sz="1350" b="1" i="0" u="none" dirty="0">
                <a:solidFill>
                  <a:srgbClr val="334155"/>
                </a:solidFill>
                <a:latin typeface="Inter"/>
              </a:rPr>
              <a:t>: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Adozione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di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strumenti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intelligenti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e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dati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per la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gestione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sostenibile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dei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flussi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 smtClean="0">
                <a:solidFill>
                  <a:srgbClr val="334155"/>
                </a:solidFill>
                <a:latin typeface="Inter"/>
              </a:rPr>
              <a:t>turistici</a:t>
            </a:r>
            <a:endParaRPr sz="1350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2830710"/>
            <a:ext cx="5334000" cy="548580"/>
          </a:xfrm>
          <a:prstGeom prst="rect">
            <a:avLst/>
          </a:prstGeom>
          <a:noFill/>
        </p:spPr>
        <p:txBody>
          <a:bodyPr wrap="square" lIns="219075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 dirty="0" err="1">
                <a:solidFill>
                  <a:srgbClr val="334155"/>
                </a:solidFill>
                <a:latin typeface="Inter"/>
              </a:rPr>
              <a:t>Inclusione</a:t>
            </a:r>
            <a:r>
              <a:rPr sz="1350" b="1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1" i="0" u="none" dirty="0" err="1">
                <a:solidFill>
                  <a:srgbClr val="334155"/>
                </a:solidFill>
                <a:latin typeface="Inter"/>
              </a:rPr>
              <a:t>Sociale</a:t>
            </a:r>
            <a:r>
              <a:rPr sz="1350" b="1" i="0" u="none" dirty="0">
                <a:solidFill>
                  <a:srgbClr val="334155"/>
                </a:solidFill>
                <a:latin typeface="Inter"/>
              </a:rPr>
              <a:t>: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Governance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partecipativa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,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formazione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di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competenze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e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turismo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accessibile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per </a:t>
            </a:r>
            <a:r>
              <a:rPr sz="1350" b="0" i="0" u="none" dirty="0" err="1" smtClean="0">
                <a:solidFill>
                  <a:srgbClr val="334155"/>
                </a:solidFill>
                <a:latin typeface="Inter"/>
              </a:rPr>
              <a:t>tutti</a:t>
            </a:r>
            <a:endParaRPr sz="1350" b="0" i="0" u="none" dirty="0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76375"/>
            <a:ext cx="171450" cy="171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177355"/>
            <a:ext cx="133350" cy="1714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78335"/>
            <a:ext cx="219075" cy="171450"/>
          </a:xfrm>
          <a:prstGeom prst="rect">
            <a:avLst/>
          </a:prstGeom>
        </p:spPr>
      </p:pic>
      <p:pic>
        <p:nvPicPr>
          <p:cNvPr id="4099" name="Picture 3" descr="C:\Users\m.racanelli\Downloads\website-fullwidth-page-1845-x-1000-px-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1105289"/>
            <a:ext cx="6175289" cy="334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.racanelli\Downloads\TIMELINE SITO - Call Infographi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438150"/>
            <a:ext cx="10856913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108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647950"/>
            <a:ext cx="762000" cy="38100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315652" y="2924175"/>
            <a:ext cx="556069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0F2942"/>
                </a:solidFill>
                <a:latin typeface="Plus Jakarta Sans"/>
              </a:rPr>
              <a:t>Interreg Italia-Croazia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705225"/>
            <a:ext cx="714375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64748B"/>
                </a:solidFill>
                <a:latin typeface="Inter"/>
              </a:rPr>
              <a:t>Quarto bando per la presentazione di proposte di capitalizzazione (Obiettivo Specifico 4.1)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47875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2047875"/>
            <a:ext cx="4991100" cy="2199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Ambito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Geografico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Cooperazione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transfrontaliera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 smtClean="0">
                <a:solidFill>
                  <a:srgbClr val="334155"/>
                </a:solidFill>
                <a:latin typeface="Inter"/>
              </a:rPr>
              <a:t>adriatica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2686050"/>
            <a:ext cx="49911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Budget &amp;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Cofinanziamento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€5.85M FESR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totali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.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Progetti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da €500k a €1M (80% FESR / 20%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cofinanziamento</a:t>
            </a:r>
            <a:r>
              <a:rPr sz="1275" b="0" i="0" u="none" dirty="0" smtClean="0">
                <a:solidFill>
                  <a:srgbClr val="334155"/>
                </a:solidFill>
                <a:latin typeface="Inter"/>
              </a:rPr>
              <a:t>)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3324225"/>
            <a:ext cx="49911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Partenariato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3-8 partner (min. 1 IT e 1 HR). Budget min. €80k FESR per </a:t>
            </a:r>
            <a:r>
              <a:rPr sz="1275" b="0" i="0" u="none" dirty="0" smtClean="0">
                <a:solidFill>
                  <a:srgbClr val="334155"/>
                </a:solidFill>
                <a:latin typeface="Inter"/>
              </a:rPr>
              <a:t>partner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962400"/>
            <a:ext cx="49911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Durata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&amp;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Scadenza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12-18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mesi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.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Scadenza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presentazione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: 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15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Settembre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2026 (ore 14:00</a:t>
            </a:r>
            <a:r>
              <a:rPr sz="1275" b="0" i="0" u="none" dirty="0" smtClean="0">
                <a:solidFill>
                  <a:srgbClr val="0F172A"/>
                </a:solidFill>
                <a:latin typeface="Inter SemiBold"/>
              </a:rPr>
              <a:t>)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71687"/>
            <a:ext cx="142875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709862"/>
            <a:ext cx="1905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348037"/>
            <a:ext cx="238125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986212"/>
            <a:ext cx="190500" cy="200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0F2942"/>
                </a:solidFill>
                <a:latin typeface="Plus Jakarta Sans ExtraBold"/>
              </a:rPr>
              <a:t>Bando Italia-Croazia 2021-2027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019175"/>
            <a:ext cx="11049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368" y="1374439"/>
            <a:ext cx="4851131" cy="476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647950"/>
            <a:ext cx="762000" cy="38100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755707" y="2924175"/>
            <a:ext cx="468058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0F2942"/>
                </a:solidFill>
                <a:latin typeface="Plus Jakarta Sans"/>
              </a:rPr>
              <a:t>Interreg NEXT MED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705225"/>
            <a:ext cx="714375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64748B"/>
                </a:solidFill>
                <a:latin typeface="Inter"/>
              </a:rPr>
              <a:t>Bando transnazionale per progetti di capitalizzazione nel Bacino del Mediterraneo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47875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2047875"/>
            <a:ext cx="4991100" cy="4635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Ambito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Geografico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Cooperazione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transnazionale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estesa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a 15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Paesi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(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Sponda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Nord,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Sud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ed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Est del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Mediterraneo</a:t>
            </a:r>
            <a:r>
              <a:rPr sz="1275" b="0" i="0" u="none" dirty="0" smtClean="0">
                <a:solidFill>
                  <a:srgbClr val="334155"/>
                </a:solidFill>
                <a:latin typeface="Inter"/>
              </a:rPr>
              <a:t>)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2686050"/>
            <a:ext cx="49911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Budget &amp;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Cofinanziamento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€8.25M UE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totali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.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Progetti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fino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a €1.2M di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contributo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UE (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92%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cofinanziamento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UE</a:t>
            </a:r>
            <a:r>
              <a:rPr sz="1275" b="0" i="0" u="none" dirty="0" smtClean="0">
                <a:solidFill>
                  <a:srgbClr val="334155"/>
                </a:solidFill>
                <a:latin typeface="Inter"/>
              </a:rPr>
              <a:t>)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3324225"/>
            <a:ext cx="49911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Vincolo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Speciale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Almeno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il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50% del budget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deve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essere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destinato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ad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attività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nei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Paesi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Partner (MPC</a:t>
            </a:r>
            <a:r>
              <a:rPr sz="1275" b="0" i="0" u="none" dirty="0" smtClean="0">
                <a:solidFill>
                  <a:srgbClr val="334155"/>
                </a:solidFill>
                <a:latin typeface="Inter"/>
              </a:rPr>
              <a:t>)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962400"/>
            <a:ext cx="4991100" cy="4635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Partenariato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&amp;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Scadenza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Min. 5 partner da 3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Paesi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 (min. 1 EUMC e 1 MPC). </a:t>
            </a:r>
            <a:r>
              <a:rPr sz="1275" b="0" i="0" u="none" dirty="0" err="1">
                <a:solidFill>
                  <a:srgbClr val="334155"/>
                </a:solidFill>
                <a:latin typeface="Inter"/>
              </a:rPr>
              <a:t>Scadenza</a:t>
            </a:r>
            <a:r>
              <a:rPr sz="1275" b="0" i="0" u="none" dirty="0">
                <a:solidFill>
                  <a:srgbClr val="334155"/>
                </a:solidFill>
                <a:latin typeface="Inter"/>
              </a:rPr>
              <a:t>: 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29 </a:t>
            </a:r>
            <a:r>
              <a:rPr sz="1275" b="0" i="0" u="none" dirty="0" err="1">
                <a:solidFill>
                  <a:srgbClr val="0F172A"/>
                </a:solidFill>
                <a:latin typeface="Inter SemiBold"/>
              </a:rPr>
              <a:t>Ottobre</a:t>
            </a:r>
            <a:r>
              <a:rPr sz="1275" b="0" i="0" u="none" dirty="0">
                <a:solidFill>
                  <a:srgbClr val="0F172A"/>
                </a:solidFill>
                <a:latin typeface="Inter SemiBold"/>
              </a:rPr>
              <a:t> </a:t>
            </a:r>
            <a:r>
              <a:rPr sz="1275" b="0" i="0" u="none" dirty="0" smtClean="0">
                <a:solidFill>
                  <a:srgbClr val="0F172A"/>
                </a:solidFill>
                <a:latin typeface="Inter SemiBold"/>
              </a:rPr>
              <a:t>2026</a:t>
            </a:r>
            <a:endParaRPr sz="1275" b="0" i="0" u="none" dirty="0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71687"/>
            <a:ext cx="190500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709862"/>
            <a:ext cx="123825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348037"/>
            <a:ext cx="238125" cy="2000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0F2942"/>
                </a:solidFill>
                <a:latin typeface="Plus Jakarta Sans ExtraBold"/>
              </a:rPr>
              <a:t>Bando Interreg NEXT MED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019175"/>
            <a:ext cx="11049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30" name="Picture 6" descr="C:\Users\m.racanelli\Downloads\NEXT-MED-Map-eng-768x54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221" y="2044538"/>
            <a:ext cx="5582557" cy="277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571</Words>
  <Application>Microsoft Office PowerPoint</Application>
  <PresentationFormat>Personalizzato</PresentationFormat>
  <Paragraphs>65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/>
  <cp:keywords/>
  <dc:description>generated using python-pptx</dc:description>
  <cp:lastModifiedBy>m.racanelli</cp:lastModifiedBy>
  <cp:revision>12</cp:revision>
  <dcterms:created xsi:type="dcterms:W3CDTF">2013-01-27T09:14:16Z</dcterms:created>
  <dcterms:modified xsi:type="dcterms:W3CDTF">2026-09-03T16:01:20Z</dcterms:modified>
  <cp:category/>
</cp:coreProperties>
</file>