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1" r:id="rId2"/>
    <p:sldId id="283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</p:sldIdLst>
  <p:sldSz cx="10691813" cy="755967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F96"/>
    <a:srgbClr val="FF504F"/>
    <a:srgbClr val="D3BC55"/>
    <a:srgbClr val="787397"/>
    <a:srgbClr val="AE6260"/>
    <a:srgbClr val="EF9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6"/>
    <p:restoredTop sz="96405"/>
  </p:normalViewPr>
  <p:slideViewPr>
    <p:cSldViewPr snapToGrid="0" snapToObjects="1">
      <p:cViewPr varScale="1">
        <p:scale>
          <a:sx n="99" d="100"/>
          <a:sy n="99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03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73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30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24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30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52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73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68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29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2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7759-04B2-214F-9429-49BDCCF3002A}" type="datetimeFigureOut">
              <a:rPr lang="it-IT" smtClean="0"/>
              <a:t>28/12/22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D7315-4B09-EB40-88A2-32249B1C3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9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2635B18-ED25-6B7C-2D85-F540A62C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37" y="0"/>
            <a:ext cx="10214015" cy="721774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B70296E7-6017-AB14-B0D3-4913D6993B31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2FAEDCB-78A2-7EB1-3DD2-CE6E099B3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FCB2AA2-134E-25AA-2A0D-884FE4EF6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6FE4685-C62E-EC0A-D7C9-7AA81F9E0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79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454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DESTINATARI DEI PERCORSI FORMATIVI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destinatari dei percorsi formativi a valere sul presente Avviso sono cittadini residenti o domiciliati in Puglia,  che abbiano compiuto il 18° anno di età e che siano in possesso, in alternativa, di:</a:t>
            </a:r>
          </a:p>
          <a:p>
            <a:pPr marL="342900" lvl="0" indent="-342900" algn="just">
              <a:lnSpc>
                <a:spcPct val="150000"/>
              </a:lnSpc>
              <a:buClr>
                <a:srgbClr val="70BF96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rial" panose="020B0604020202020204" pitchFamily="34" charset="0"/>
                <a:ea typeface="Lucida Grande" panose="020B0600040502020204" pitchFamily="34" charset="0"/>
                <a:cs typeface="Arial" panose="020B0604020202020204" pitchFamily="34" charset="0"/>
              </a:rPr>
              <a:t>diploma di istruzione secondaria di secondo grado di durata quinquennale; </a:t>
            </a:r>
          </a:p>
          <a:p>
            <a:pPr marL="342900" lvl="0" indent="-342900" algn="just">
              <a:lnSpc>
                <a:spcPct val="150000"/>
              </a:lnSpc>
              <a:buClr>
                <a:srgbClr val="70BF96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rial" panose="020B0604020202020204" pitchFamily="34" charset="0"/>
                <a:ea typeface="Lucida Grande" panose="020B0600040502020204" pitchFamily="34" charset="0"/>
                <a:cs typeface="Arial" panose="020B0604020202020204" pitchFamily="34" charset="0"/>
              </a:rPr>
              <a:t>qualifica </a:t>
            </a:r>
            <a:r>
              <a:rPr lang="it-IT" sz="1800" dirty="0" err="1">
                <a:effectLst/>
                <a:latin typeface="Arial" panose="020B0604020202020204" pitchFamily="34" charset="0"/>
                <a:ea typeface="Lucida Grande" panose="020B0600040502020204" pitchFamily="34" charset="0"/>
                <a:cs typeface="Arial" panose="020B0604020202020204" pitchFamily="34" charset="0"/>
              </a:rPr>
              <a:t>IeFP</a:t>
            </a:r>
            <a:r>
              <a:rPr lang="it-IT" sz="1800" dirty="0">
                <a:effectLst/>
                <a:latin typeface="Arial" panose="020B0604020202020204" pitchFamily="34" charset="0"/>
                <a:ea typeface="Lucida Grande" panose="020B0600040502020204" pitchFamily="34" charset="0"/>
                <a:cs typeface="Arial" panose="020B0604020202020204" pitchFamily="34" charset="0"/>
              </a:rPr>
              <a:t> di operatore agricolo (qualifiche in uscita dagli Avvisi regionali OF);</a:t>
            </a:r>
          </a:p>
          <a:p>
            <a:pPr marL="342900" lvl="0" indent="-342900" algn="just">
              <a:lnSpc>
                <a:spcPct val="150000"/>
              </a:lnSpc>
              <a:buClr>
                <a:srgbClr val="70BF96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rial" panose="020B0604020202020204" pitchFamily="34" charset="0"/>
                <a:ea typeface="Lucida Grande" panose="020B0600040502020204" pitchFamily="34" charset="0"/>
                <a:cs typeface="Arial" panose="020B0604020202020204" pitchFamily="34" charset="0"/>
              </a:rPr>
              <a:t>diploma </a:t>
            </a:r>
            <a:r>
              <a:rPr lang="it-IT" sz="1800" dirty="0" err="1">
                <a:effectLst/>
                <a:latin typeface="Arial" panose="020B0604020202020204" pitchFamily="34" charset="0"/>
                <a:ea typeface="Lucida Grande" panose="020B0600040502020204" pitchFamily="34" charset="0"/>
                <a:cs typeface="Arial" panose="020B0604020202020204" pitchFamily="34" charset="0"/>
              </a:rPr>
              <a:t>IeFP</a:t>
            </a:r>
            <a:r>
              <a:rPr lang="it-IT" sz="1800" dirty="0">
                <a:effectLst/>
                <a:latin typeface="Arial" panose="020B0604020202020204" pitchFamily="34" charset="0"/>
                <a:ea typeface="Lucida Grande" panose="020B0600040502020204" pitchFamily="34" charset="0"/>
                <a:cs typeface="Arial" panose="020B0604020202020204" pitchFamily="34" charset="0"/>
              </a:rPr>
              <a:t> di tecnico agricolo (diplomi professionali in uscita dagli Avvisi regionali OF); 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70BF96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Arial" panose="020B0604020202020204" pitchFamily="34" charset="0"/>
                <a:ea typeface="Lucida Grande" panose="020B0600040502020204" pitchFamily="34" charset="0"/>
                <a:cs typeface="Arial" panose="020B0604020202020204" pitchFamily="34" charset="0"/>
              </a:rPr>
              <a:t>tre anni di esperienza lavorativa nel settore di riferimento (documentabile e comprovabile) con almeno diploma di scuola secondaria di primo grado.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17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4975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 DEL PROGETTO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percorso formativo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 concludersi entro 12 mesi a decorrere dalla data di stipula dell’Atto Unilaterale d’Obbligo, che rappresenta la data formale di avvio del progetto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Soggetti realizzatori responsabili degli interventi sono tenuti a dare avvio effettivo alle attività formative del progetto entro 30 giorni dalla stipula dell’Atto Unilaterale d’Obbligo.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mancato avvio entro tale termine potrà comportare la revoca del finanziamento.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data ultima di chiusura delle attività progettuali è il 31/12/2023, fatta salva la possibilità di concessione di un’unica proroga per ultimare le attività di rendicontazione.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it-IT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ALLIEVI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numero di partecipanti previsti per ciascun percorso formativo,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 in fase di presentazione della proposta progettuale sia durante la realizzazione del progetto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non potrà essere inferiore a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20, pena la revoca del finanziamento.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329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368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TERMINI E MODALITÀ DI PRESENTAZIONE DELLA DOMANDA</a:t>
            </a:r>
            <a:endParaRPr lang="it-IT" sz="1800" u="sng" dirty="0">
              <a:solidFill>
                <a:srgbClr val="70BF9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Ogni Soggetto proponente potrà presentare al massimo n. 1 (una) proposta progettuale a valere sul presente Avviso, </a:t>
            </a:r>
            <a:r>
              <a:rPr lang="it-I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pena l’inammissibilità delle proposte progettuali presentate successivamente.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proposte progettuali possono essere presentate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partire dal giorno 30/01/2023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Lo sportello per la presentazione delle domande rimarrà aperto </a:t>
            </a:r>
            <a:r>
              <a:rPr lang="it-IT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fino alle ore 12:00 del giorno 15/02/2023.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it-IT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INDIRIZZO PEC &gt; </a:t>
            </a:r>
            <a:r>
              <a:rPr lang="it-IT" sz="1800" b="1" dirty="0" err="1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giardinieridarte.regione@pec.rupar.puglia.it</a:t>
            </a:r>
            <a:endParaRPr lang="it-IT" sz="1800" b="1" dirty="0">
              <a:solidFill>
                <a:srgbClr val="70BF9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it-IT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51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299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 DI AMMISSIBILITÀ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Proposte progettuali:</a:t>
            </a:r>
          </a:p>
          <a:p>
            <a:pPr marL="342900" lvl="0" indent="-342900" algn="just">
              <a:lnSpc>
                <a:spcPct val="115000"/>
              </a:lnSpc>
              <a:buClr>
                <a:srgbClr val="70BF96"/>
              </a:buClr>
              <a:buFont typeface="+mj-lt"/>
              <a:buAutoNum type="arabicPeriod"/>
              <a:tabLst>
                <a:tab pos="2586355" algn="l"/>
              </a:tabLs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ervenute entro i termini e secondo le modalità di cui al paragrafo 9, a pena di esclusione;</a:t>
            </a:r>
          </a:p>
          <a:p>
            <a:pPr marL="342900" lvl="0" indent="-342900" algn="just">
              <a:lnSpc>
                <a:spcPct val="115000"/>
              </a:lnSpc>
              <a:buClr>
                <a:srgbClr val="70BF96"/>
              </a:buClr>
              <a:buFont typeface="+mj-lt"/>
              <a:buAutoNum type="arabicPeriod"/>
              <a:tabLst>
                <a:tab pos="2586355" algn="l"/>
              </a:tabLs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resentate da operatori in forma singola in possesso dei requisiti di cui al paragrafo 5, a pena di esclusione;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  <a:buFont typeface="+mj-lt"/>
              <a:buAutoNum type="arabicPeriod"/>
              <a:tabLst>
                <a:tab pos="2586355" algn="l"/>
              </a:tabLs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ontenenti le lettere di adesione al progetto sottoscritte con i soggetti obbligatori di cui al paragrafo 5, a pena di esclusione.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it-IT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14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5C43A19-7C79-23A7-4741-D1E9D754C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94968"/>
              </p:ext>
            </p:extLst>
          </p:nvPr>
        </p:nvGraphicFramePr>
        <p:xfrm>
          <a:off x="306337" y="657958"/>
          <a:ext cx="9527518" cy="5922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081">
                  <a:extLst>
                    <a:ext uri="{9D8B030D-6E8A-4147-A177-3AD203B41FA5}">
                      <a16:colId xmlns:a16="http://schemas.microsoft.com/office/drawing/2014/main" val="2948257935"/>
                    </a:ext>
                  </a:extLst>
                </a:gridCol>
                <a:gridCol w="6259796">
                  <a:extLst>
                    <a:ext uri="{9D8B030D-6E8A-4147-A177-3AD203B41FA5}">
                      <a16:colId xmlns:a16="http://schemas.microsoft.com/office/drawing/2014/main" val="1821192874"/>
                    </a:ext>
                  </a:extLst>
                </a:gridCol>
                <a:gridCol w="1316641">
                  <a:extLst>
                    <a:ext uri="{9D8B030D-6E8A-4147-A177-3AD203B41FA5}">
                      <a16:colId xmlns:a16="http://schemas.microsoft.com/office/drawing/2014/main" val="3382403837"/>
                    </a:ext>
                  </a:extLst>
                </a:gridCol>
              </a:tblGrid>
              <a:tr h="41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rgbClr val="70B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SOTTOCRITERI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rgbClr val="70B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punteggio massimo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rgbClr val="70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47417"/>
                  </a:ext>
                </a:extLst>
              </a:tr>
              <a:tr h="30750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70BF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Qualità e coerenza progettuale (50 punti)</a:t>
                      </a:r>
                      <a:endParaRPr lang="it-IT" sz="1000">
                        <a:solidFill>
                          <a:srgbClr val="70BF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Chiarezza espositiva e completezza delle informazioni e coerenza rispetto all’azione messa a bando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15678"/>
                  </a:ext>
                </a:extLst>
              </a:tr>
              <a:tr h="307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Chiarezza e coerenza dell'analisi di contesto (analisi dei fabbisogni, metodologia di rilevamento dei fabbisogni, tipologia e numero dei destinatari)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9946"/>
                  </a:ext>
                </a:extLst>
              </a:tr>
              <a:tr h="4491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Architettura del progetto (definizione degli obiettivi formativi e progettuali, fasi/attività specifiche, articolazione didattica per UC/UF, contenuti formativi, metodologie, organizzazione, caratteristiche delle risorse umane, rispetto della durata prevista dall'Avviso) 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36310"/>
                  </a:ext>
                </a:extLst>
              </a:tr>
              <a:tr h="307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Qualità delle metodologie per il riconoscimento di crediti in entrata e in uscita,  verifica delle competenze in itinere e in uscita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79485"/>
                  </a:ext>
                </a:extLst>
              </a:tr>
              <a:tr h="5908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Qualità della proposta progettuale relativamente agli obiettivi del programma (Aderenza ai principi orizzontali di cui all’art. 5 del Reg (UE) 2021/241 e coerenza con il PNRR. Contributo ai principi trasversali del PNRR obiettivo climatico e digitale (tagging), sostegno alla partecipazione di donne, alla valorizzazione dei giovani e alla riduzione dei divari territoriali)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53357"/>
                  </a:ext>
                </a:extLst>
              </a:tr>
              <a:tr h="4491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70BF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Qualità delle partnership attivate in relazione alla realizzazione del progetto (30 punti)</a:t>
                      </a:r>
                      <a:endParaRPr lang="it-IT" sz="1000">
                        <a:solidFill>
                          <a:srgbClr val="70BF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Qualità del partenariato: quadro organizzativo del partenariato (in termini di esperienza nell’ambito della stessa tipologia di intervento, ruoli, compiti, funzioni di ciascun partner e risorse umane e strumentali messe a disposizione del progetto) 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83079"/>
                  </a:ext>
                </a:extLst>
              </a:tr>
              <a:tr h="4491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Grado di coinvolgimento del partenariato nell'attuazione del progetto,  in relazione allo stage e anche con riferimento a impegni per l’occupabilità dei formati. 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307482"/>
                  </a:ext>
                </a:extLst>
              </a:tr>
              <a:tr h="32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70BF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Qualità e professionalità delle risorse di progetto (20 punti)</a:t>
                      </a:r>
                      <a:endParaRPr lang="it-IT" sz="1000" dirty="0">
                        <a:solidFill>
                          <a:srgbClr val="70BF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Adeguatezza delle risorse umane, strumentali e strutturali messe a disposizione dai Soggetti proponenti e relativi partner per la realizzazione del percorso formativo.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00494"/>
                  </a:ext>
                </a:extLst>
              </a:tr>
              <a:tr h="251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solidFill>
                            <a:srgbClr val="70BF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000" dirty="0">
                        <a:solidFill>
                          <a:srgbClr val="70BF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696" marR="196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2330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CD40887-C262-D53A-4299-0EDCA9CF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547" y="748271"/>
            <a:ext cx="190717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4952DF-F19F-0AFE-5C5B-55D9C1A1D2D8}"/>
              </a:ext>
            </a:extLst>
          </p:cNvPr>
          <p:cNvSpPr txBox="1"/>
          <p:nvPr/>
        </p:nvSpPr>
        <p:spPr>
          <a:xfrm>
            <a:off x="306337" y="147927"/>
            <a:ext cx="1107583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u="sng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 DI VALUTAZIONE – punteggio minimo 60/100</a:t>
            </a:r>
          </a:p>
        </p:txBody>
      </p:sp>
    </p:spTree>
    <p:extLst>
      <p:ext uri="{BB962C8B-B14F-4D97-AF65-F5344CB8AC3E}">
        <p14:creationId xmlns:p14="http://schemas.microsoft.com/office/powerpoint/2010/main" val="419791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1CD40887-C262-D53A-4299-0EDCA9CF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547" y="748271"/>
            <a:ext cx="190717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E976BE6-7A8C-866F-ED5E-5244EABAE3BF}"/>
              </a:ext>
            </a:extLst>
          </p:cNvPr>
          <p:cNvSpPr/>
          <p:nvPr/>
        </p:nvSpPr>
        <p:spPr>
          <a:xfrm>
            <a:off x="0" y="0"/>
            <a:ext cx="10691813" cy="6631978"/>
          </a:xfrm>
          <a:prstGeom prst="rect">
            <a:avLst/>
          </a:prstGeom>
          <a:solidFill>
            <a:srgbClr val="70B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25888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542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GIARDINIERE D’ARTE</a:t>
            </a:r>
          </a:p>
          <a:p>
            <a:pPr>
              <a:spcAft>
                <a:spcPts val="1000"/>
              </a:spcAft>
              <a:tabLst>
                <a:tab pos="2161540" algn="l"/>
              </a:tabLst>
            </a:pPr>
            <a:r>
              <a:rPr lang="it-IT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il finanziamento di progetti formativi per la figura professionale del </a:t>
            </a:r>
            <a:r>
              <a:rPr lang="it-IT" b="1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Tecnico/a dell'analisi di progetti, della realizzazione, cura e manutenzione delle aree verdi e della conservazione, restauro e recupero di giardini e parchi storici</a:t>
            </a:r>
          </a:p>
          <a:p>
            <a:endParaRPr lang="it-IT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e finalità dell’Avviso</a:t>
            </a:r>
          </a:p>
          <a:p>
            <a:endParaRPr lang="it-IT" sz="1579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inanziare progetti per la formazione della figura professionale di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“Giardiniere d'arte per giardini e parchi storici”, figura professionale inserita nel RRFP - Repertorio Regionale delle Figure professionali della Regione Puglia con il codice 491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Giardiniere d’arte per giardini e parchi storici è in grado di realizzare gli interventi rivolti alla conservazione, al rinnovamento, al rifacimento di elementi, spazi, architetture vegetali del giardino, padroneggiando le tecniche, i materiali e le modalità di messa a dimora, cura, prevenzione e rigenerazione degli elementi vegetali di cui sono composti. Realizza interventi di restauro, conservazione, manutenzione e gestione dei giardini e parchi storici nell’ambito del verde pubblico e privato, rispettando le forme originarie del giardino, valorizzando le peculiarità storiche, di cultura materiale, architettoniche, ambientali, paesaggistiche e di relazione.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50" b="1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it-I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obiettivo di riqualificazione di parchi e giardini storici</a:t>
            </a:r>
            <a:r>
              <a:rPr lang="it-IT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27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43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DOTAZIONE FINANZIARIA</a:t>
            </a:r>
          </a:p>
          <a:p>
            <a:endParaRPr lang="it-IT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579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dotazione finanziaria complessiva degli interventi </a:t>
            </a:r>
            <a:r>
              <a:rPr lang="it-IT" sz="1800" b="1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601.400 euro</a:t>
            </a:r>
            <a:endParaRPr lang="it-IT" b="1" dirty="0">
              <a:solidFill>
                <a:srgbClr val="70BF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valere sulle annualità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2022/2023 e 2023/2024 e corrispondente a </a:t>
            </a:r>
            <a:r>
              <a:rPr lang="it-IT" sz="1800" b="1" u="sng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 soggetti formati</a:t>
            </a:r>
          </a:p>
          <a:p>
            <a:pPr algn="just"/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prevede un costo medio di </a:t>
            </a:r>
            <a:r>
              <a:rPr lang="it-IT" sz="1800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6.200 euro a discente per l’intero corso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it-IT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it-IT" sz="1800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 risorse:</a:t>
            </a:r>
          </a:p>
          <a:p>
            <a:pPr algn="just"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PNRR - Missione 1, Componente 3, Misura 2 Investimento 2.3 “Programmi per valorizzare l’identità dei luoghi: parchi e giardini storici”, considerata la disponibilità prevista dal D.S.G. n. 589 del 08/07/2022.</a:t>
            </a:r>
          </a:p>
          <a:p>
            <a:pPr algn="just">
              <a:spcAft>
                <a:spcPts val="100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it-IT" sz="1800" b="1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IMPORTO MASSIMO FINANZIABILE (per singolo progetto) &gt; 120.280 euro</a:t>
            </a:r>
            <a:endParaRPr lang="it-IT" sz="1800" dirty="0">
              <a:solidFill>
                <a:srgbClr val="70BF9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148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322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 ATTUATORI</a:t>
            </a:r>
          </a:p>
          <a:p>
            <a:endParaRPr lang="it-IT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579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secondo quanto previsto dalla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DGR n. 1686 del 29 novembre 2022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sono soggetti attuatori del Programma in Regione Puglia:</a:t>
            </a:r>
          </a:p>
          <a:p>
            <a:pPr marL="285750" lvl="0" indent="-285750">
              <a:lnSpc>
                <a:spcPct val="115000"/>
              </a:lnSpc>
              <a:buClr>
                <a:srgbClr val="70BF96"/>
              </a:buClr>
              <a:buFont typeface=".Lucida Grande UI Regular"/>
              <a:buChar char="►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Dipartimento Politiche del Lavoro, Istruzione e Formazione: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provvede alle attività di selezione delle operazioni formative;</a:t>
            </a:r>
          </a:p>
          <a:p>
            <a:pPr marL="285750" lvl="0" indent="-285750">
              <a:lnSpc>
                <a:spcPct val="115000"/>
              </a:lnSpc>
              <a:buClr>
                <a:srgbClr val="70BF96"/>
              </a:buClr>
              <a:buFont typeface=".Lucida Grande UI Regular"/>
              <a:buChar char="►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Sezione Formazione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provvede alle attività di gestione delle operazioni formative selezionate (gestione finanziaria e monitoraggio e invio dati sul sistema REGIS) e al rilascio degli attestati con il supporto del Dipartimento Politiche del Lavoro, Istruzione e Formazione. 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20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473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SOGGETTI REALIZZATORI RESPONSABILI DEGLI INTERVENTI</a:t>
            </a:r>
          </a:p>
          <a:p>
            <a:endParaRPr lang="it-IT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579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può presentare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proposta progettuale: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  <a:buFont typeface=".Lucida Grande UI Regular"/>
              <a:buChar char="►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operatori in forma singola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che, alla data di presentazione dell’istanza,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siano inseriti nell’elenco degli Organismi accreditati all’erogazione di servizi formativi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sensi della D.G.R. n. 1474 del 02/08/2018 e </a:t>
            </a:r>
            <a:r>
              <a:rPr lang="it-IT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ss.mm.ii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 dell’Avviso pubblico approvato con determinazione dirigenziale della Sezione Formazione Professionale n. 653 dell’11/06/2019 e </a:t>
            </a:r>
            <a:r>
              <a:rPr lang="it-IT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ss.mm.ii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  <a:buFont typeface=".Lucida Grande UI Regular"/>
              <a:buChar char="►"/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 esito della selezione, tali Soggetti proponenti assumeranno la denominazione di “Soggetti realizzatori responsabili degli interventi”.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47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503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OBBLIGATORI</a:t>
            </a:r>
          </a:p>
          <a:p>
            <a:endParaRPr lang="it-IT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L’attuazione dell’attività formativa </a:t>
            </a:r>
            <a:r>
              <a:rPr lang="it-IT" sz="1800" b="1" u="sng" dirty="0">
                <a:solidFill>
                  <a:srgbClr val="70BF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dovrà prevedere obbligatoriamente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oltre all’organismo formativo accreditato, il coinvolgimento di:</a:t>
            </a:r>
          </a:p>
          <a:p>
            <a:pPr marL="285750" lvl="0" indent="-285750" algn="just">
              <a:lnSpc>
                <a:spcPct val="107000"/>
              </a:lnSpc>
              <a:spcAft>
                <a:spcPts val="1000"/>
              </a:spcAft>
              <a:buClr>
                <a:srgbClr val="70BF96"/>
              </a:buClr>
              <a:buFont typeface=".Lucida Grande UI Regular"/>
              <a:buChar char="►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 o più giardini storici di rilievo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(appartenenti a Ministero della Cultura, Enti territoriali, Fondazioni o Dimore storiche), con l’obiettivo di offrire spazi per lo svolgimento della parte pratica del corso, nonché per visite e attività di laboratorio;</a:t>
            </a:r>
          </a:p>
          <a:p>
            <a:pPr marL="285750" lvl="0" indent="-285750" algn="just">
              <a:lnSpc>
                <a:spcPct val="107000"/>
              </a:lnSpc>
              <a:spcAft>
                <a:spcPts val="1000"/>
              </a:spcAft>
              <a:buClr>
                <a:srgbClr val="70BF96"/>
              </a:buClr>
              <a:buFont typeface=".Lucida Grande UI Regular"/>
              <a:buChar char="►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Tessuto imprenditoriale e produttivo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compreso il Terzo settore, presente sul territorio (es. filiera florovivaistica, aziende con OS24, etc.) con l’obiettivo, attraverso partenariati o azioni sinergiche, di accrescere l’esperienza formativa e generare un primo contatto col mondo del lavoro.</a:t>
            </a:r>
          </a:p>
          <a:p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 generale appartenenti ai soggetti richiamati dal </a:t>
            </a:r>
            <a:r>
              <a:rPr lang="it-IT" sz="18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D.Lgs</a:t>
            </a: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n. 42/2004 all’art. 10: Stato, Regioni, altri enti pubblici territoriali, nonché ogni altro ente ed istituto pubblico e persone giuridiche private senza fine di lucro, ivi compresi gli enti ecclesiastici civilmente riconosciuti.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12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44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 ALTRI PARTNER</a:t>
            </a:r>
          </a:p>
          <a:p>
            <a:endParaRPr lang="it-IT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70BF96"/>
              </a:buClr>
              <a:buFont typeface=".Lucida Grande UI Regular"/>
              <a:buChar char="►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Istituti Agrari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che potranno mettere a disposizione docenti per le materie tecniche del corso, con particolare riferimento alle competenze di agraria e botanica, nonché aule, laboratori e spazi di esercitazione;</a:t>
            </a: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70BF96"/>
              </a:buClr>
              <a:buFont typeface=".Lucida Grande UI Regular"/>
              <a:buChar char="►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Istituzioni di Alta formazione artistica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che potranno mettere a disposizione docenti per le materie tecniche del corso, con particolare riferimento alle competenze di arti plastiche e visive, nonché aule, laboratori e spazi di esercitazione;</a:t>
            </a: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Clr>
                <a:srgbClr val="70BF96"/>
              </a:buClr>
              <a:buFont typeface=".Lucida Grande UI Regular"/>
              <a:buChar char="►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Università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che potranno mettere a disposizione eventuali aule per la parte teorica e docenti per le materie di architettura del giardino e del paesaggio, storia dell’arte, storia dei giardini, botanica, scienze della natura; potranno inoltre mettere a disposizione dei corsi (svolgimento di lezioni e laboratori) gli Orti Botanici afferenti ai dipartimenti di Botanica.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7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480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FINANZIABILI</a:t>
            </a:r>
          </a:p>
          <a:p>
            <a:endParaRPr lang="it-IT" b="1" u="sng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ercorsi formativi finalizzati al rilascio della qualifica professionale di “</a:t>
            </a:r>
            <a:r>
              <a:rPr lang="it-IT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Giardiniere d'arte per giardini e parchi storici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progettati con riferimento alla figura di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“Tecnico/a dell'analisi di progetti, della realizzazione, cura e manutenzione delle aree verdi e della conservazione, restauro e recupero di giardini e parchi storici (</a:t>
            </a:r>
            <a:r>
              <a:rPr lang="it-IT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Giardiniere d'arte per giardini e parchi storici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)”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inserita nel Repertorio Regionale delle Figure professionali della Regione Puglia con il </a:t>
            </a:r>
            <a:r>
              <a:rPr lang="it-I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codice 491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nel rispetto dello standard formativo adottato con D.G.R. n. 1405 del 17/10/2022.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Ogni corso dovrà prevedere una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durata pari a 600 ore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secondo la seguente articolazione descritta nello standard formativo specifico.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70BF96"/>
              </a:buClr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0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C97054-BEAF-C719-6BBF-F560D1E4D3C6}"/>
              </a:ext>
            </a:extLst>
          </p:cNvPr>
          <p:cNvSpPr txBox="1"/>
          <p:nvPr/>
        </p:nvSpPr>
        <p:spPr>
          <a:xfrm>
            <a:off x="306337" y="597752"/>
            <a:ext cx="9844877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u="sng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ARTICOLAZIONE DEL PERCORSO FORMATIVO 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132EA7-95CE-7278-BF70-AAABE8E3D259}"/>
              </a:ext>
            </a:extLst>
          </p:cNvPr>
          <p:cNvGrpSpPr/>
          <p:nvPr/>
        </p:nvGrpSpPr>
        <p:grpSpPr>
          <a:xfrm>
            <a:off x="306337" y="6833066"/>
            <a:ext cx="10079139" cy="565788"/>
            <a:chOff x="3629086" y="6762699"/>
            <a:chExt cx="12553287" cy="704673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0A2C30D-8F5E-89A2-CC86-D15D6909C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4518" y="6804307"/>
              <a:ext cx="1857314" cy="600532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2B18063-724C-4D8C-204C-27C4D5A32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7342" y="6762699"/>
              <a:ext cx="3165031" cy="704673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F18815-BCEE-3024-49E8-51C837FC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086" y="6804307"/>
              <a:ext cx="1316358" cy="621459"/>
            </a:xfrm>
            <a:prstGeom prst="rect">
              <a:avLst/>
            </a:prstGeom>
          </p:spPr>
        </p:pic>
      </p:grp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413447F-97A3-CD89-CD07-DD78AC02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34766"/>
              </p:ext>
            </p:extLst>
          </p:nvPr>
        </p:nvGraphicFramePr>
        <p:xfrm>
          <a:off x="415342" y="1109199"/>
          <a:ext cx="9735872" cy="35632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507515">
                  <a:extLst>
                    <a:ext uri="{9D8B030D-6E8A-4147-A177-3AD203B41FA5}">
                      <a16:colId xmlns:a16="http://schemas.microsoft.com/office/drawing/2014/main" val="4133366400"/>
                    </a:ext>
                  </a:extLst>
                </a:gridCol>
                <a:gridCol w="1230438">
                  <a:extLst>
                    <a:ext uri="{9D8B030D-6E8A-4147-A177-3AD203B41FA5}">
                      <a16:colId xmlns:a16="http://schemas.microsoft.com/office/drawing/2014/main" val="2367552720"/>
                    </a:ext>
                  </a:extLst>
                </a:gridCol>
                <a:gridCol w="900735">
                  <a:extLst>
                    <a:ext uri="{9D8B030D-6E8A-4147-A177-3AD203B41FA5}">
                      <a16:colId xmlns:a16="http://schemas.microsoft.com/office/drawing/2014/main" val="2147727423"/>
                    </a:ext>
                  </a:extLst>
                </a:gridCol>
                <a:gridCol w="1050291">
                  <a:extLst>
                    <a:ext uri="{9D8B030D-6E8A-4147-A177-3AD203B41FA5}">
                      <a16:colId xmlns:a16="http://schemas.microsoft.com/office/drawing/2014/main" val="142697287"/>
                    </a:ext>
                  </a:extLst>
                </a:gridCol>
                <a:gridCol w="1046893">
                  <a:extLst>
                    <a:ext uri="{9D8B030D-6E8A-4147-A177-3AD203B41FA5}">
                      <a16:colId xmlns:a16="http://schemas.microsoft.com/office/drawing/2014/main" val="1292322642"/>
                    </a:ext>
                  </a:extLst>
                </a:gridCol>
              </a:tblGrid>
              <a:tr h="668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Unità di Competenze di riferimento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(Rif. </a:t>
                      </a:r>
                      <a:r>
                        <a:rPr lang="it-IT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A.1 SCHEDA FIGURA PROFESSIONALE)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B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ORE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B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cui ore aula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B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cui ore pratica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BF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cui ore stage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BF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2614"/>
                  </a:ext>
                </a:extLst>
              </a:tr>
              <a:tr h="674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70BF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Lavorazione e trattamento del terreno e delle componenti vegetali di parchi e giardini storici</a:t>
                      </a:r>
                      <a:endParaRPr lang="it-IT" sz="1400" b="1" dirty="0">
                        <a:solidFill>
                          <a:srgbClr val="70BF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41241"/>
                  </a:ext>
                </a:extLst>
              </a:tr>
              <a:tr h="83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70BF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Analizzare progetti di restauro, conservazione e recupero di parchi e giardini storici e degli arredi ed effettuarne le relative attività</a:t>
                      </a:r>
                      <a:endParaRPr lang="it-IT" sz="1400" b="1">
                        <a:solidFill>
                          <a:srgbClr val="70BF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60797"/>
                  </a:ext>
                </a:extLst>
              </a:tr>
              <a:tr h="74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70BF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Effettuare interventi di prevenzione e cura delle componenti vegetali di parchi e giardini storici</a:t>
                      </a:r>
                      <a:endParaRPr lang="it-IT" sz="1400" b="1">
                        <a:solidFill>
                          <a:srgbClr val="70BF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461"/>
                  </a:ext>
                </a:extLst>
              </a:tr>
              <a:tr h="64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70BF9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400" b="1" dirty="0">
                        <a:solidFill>
                          <a:srgbClr val="70BF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it-IT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232910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88A8E9-A949-4F29-EC1B-8BA1B9DD83F3}"/>
              </a:ext>
            </a:extLst>
          </p:cNvPr>
          <p:cNvSpPr txBox="1"/>
          <p:nvPr/>
        </p:nvSpPr>
        <p:spPr>
          <a:xfrm>
            <a:off x="360839" y="4813916"/>
            <a:ext cx="9735872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sino a 100 ore aggiuntive su temi specifici</a:t>
            </a:r>
            <a:r>
              <a:rPr lang="it-I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70BF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STAGE</a:t>
            </a:r>
            <a:endParaRPr lang="it-IT" sz="1800" dirty="0">
              <a:solidFill>
                <a:srgbClr val="70BF9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70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</TotalTime>
  <Words>1736</Words>
  <Application>Microsoft Macintosh PowerPoint</Application>
  <PresentationFormat>Personalizzato</PresentationFormat>
  <Paragraphs>143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.Lucida Grande UI Regular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259</cp:revision>
  <cp:lastPrinted>2022-09-19T11:58:13Z</cp:lastPrinted>
  <dcterms:created xsi:type="dcterms:W3CDTF">2021-11-03T12:49:12Z</dcterms:created>
  <dcterms:modified xsi:type="dcterms:W3CDTF">2022-12-28T10:34:49Z</dcterms:modified>
</cp:coreProperties>
</file>