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AFE93-32FD-444D-84AF-9318285F80A2}"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it-IT"/>
        </a:p>
      </dgm:t>
    </dgm:pt>
    <dgm:pt modelId="{C437F424-C798-9D4B-943C-77A46DC69F9C}">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LE RELAZIONI DEL CUG</a:t>
          </a:r>
          <a:endParaRPr lang="it-IT" sz="1600" b="1" dirty="0">
            <a:solidFill>
              <a:srgbClr val="000090"/>
            </a:solidFill>
            <a:latin typeface="Verdana"/>
            <a:cs typeface="Verdana"/>
          </a:endParaRPr>
        </a:p>
      </dgm:t>
    </dgm:pt>
    <dgm:pt modelId="{125062B4-83EE-D645-9D93-23EDECA28BC9}" type="parTrans" cxnId="{A09AFB09-D55E-E142-99B8-3CD13FC66AE4}">
      <dgm:prSet/>
      <dgm:spPr/>
      <dgm:t>
        <a:bodyPr/>
        <a:lstStyle/>
        <a:p>
          <a:endParaRPr lang="it-IT"/>
        </a:p>
      </dgm:t>
    </dgm:pt>
    <dgm:pt modelId="{C2A64E70-988B-5748-8364-355D57C9989E}" type="sibTrans" cxnId="{A09AFB09-D55E-E142-99B8-3CD13FC66AE4}">
      <dgm:prSet/>
      <dgm:spPr/>
      <dgm:t>
        <a:bodyPr/>
        <a:lstStyle/>
        <a:p>
          <a:endParaRPr lang="it-IT"/>
        </a:p>
      </dgm:t>
    </dgm:pt>
    <dgm:pt modelId="{AD449A30-11F8-FC47-88EA-25160AFFDFA2}">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All’esterno con le Istituzioni di riferimento</a:t>
          </a:r>
          <a:endParaRPr lang="it-IT" sz="1600" b="1" dirty="0">
            <a:solidFill>
              <a:srgbClr val="000090"/>
            </a:solidFill>
            <a:latin typeface="Verdana"/>
            <a:cs typeface="Verdana"/>
          </a:endParaRPr>
        </a:p>
      </dgm:t>
    </dgm:pt>
    <dgm:pt modelId="{48DE3773-090F-9248-8386-2014CBE54153}" type="parTrans" cxnId="{2A1DC804-2A08-F246-92C4-B680619C6AB1}">
      <dgm:prSet/>
      <dgm:spPr/>
      <dgm:t>
        <a:bodyPr/>
        <a:lstStyle/>
        <a:p>
          <a:endParaRPr lang="it-IT"/>
        </a:p>
      </dgm:t>
    </dgm:pt>
    <dgm:pt modelId="{D81A0D7C-C2B3-874D-80B2-B00717524A7D}" type="sibTrans" cxnId="{2A1DC804-2A08-F246-92C4-B680619C6AB1}">
      <dgm:prSet/>
      <dgm:spPr/>
      <dgm:t>
        <a:bodyPr/>
        <a:lstStyle/>
        <a:p>
          <a:endParaRPr lang="it-IT"/>
        </a:p>
      </dgm:t>
    </dgm:pt>
    <dgm:pt modelId="{4393487D-D75A-8345-B55C-0FF86B11C895}">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Consigliera/e di parità</a:t>
          </a:r>
          <a:endParaRPr lang="it-IT" sz="1600" b="1" dirty="0">
            <a:solidFill>
              <a:srgbClr val="000090"/>
            </a:solidFill>
            <a:latin typeface="Verdana"/>
            <a:cs typeface="Verdana"/>
          </a:endParaRPr>
        </a:p>
      </dgm:t>
    </dgm:pt>
    <dgm:pt modelId="{173197C2-46A9-964F-A0F5-069AB367E139}" type="parTrans" cxnId="{43D97B86-6F18-894D-B2AC-CDA73176EB1C}">
      <dgm:prSet/>
      <dgm:spPr/>
      <dgm:t>
        <a:bodyPr/>
        <a:lstStyle/>
        <a:p>
          <a:endParaRPr lang="it-IT"/>
        </a:p>
      </dgm:t>
    </dgm:pt>
    <dgm:pt modelId="{946AB9A0-6C91-584D-9891-0648F84FD656}" type="sibTrans" cxnId="{43D97B86-6F18-894D-B2AC-CDA73176EB1C}">
      <dgm:prSet/>
      <dgm:spPr/>
      <dgm:t>
        <a:bodyPr/>
        <a:lstStyle/>
        <a:p>
          <a:endParaRPr lang="it-IT"/>
        </a:p>
      </dgm:t>
    </dgm:pt>
    <dgm:pt modelId="{A89F9F4C-5D69-D84A-987D-DAF1E2E174B6}">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Gruppo di monitoraggio CUG (Dipartimenti  PO e FP)</a:t>
          </a:r>
          <a:endParaRPr lang="it-IT" sz="1600" b="1" dirty="0">
            <a:solidFill>
              <a:srgbClr val="000090"/>
            </a:solidFill>
            <a:latin typeface="Verdana"/>
            <a:cs typeface="Verdana"/>
          </a:endParaRPr>
        </a:p>
      </dgm:t>
    </dgm:pt>
    <dgm:pt modelId="{5B7A320F-EA48-BE43-8F4B-165A0979250F}" type="parTrans" cxnId="{96695BBF-9FA7-B34E-A733-2F28BF565E68}">
      <dgm:prSet/>
      <dgm:spPr/>
      <dgm:t>
        <a:bodyPr/>
        <a:lstStyle/>
        <a:p>
          <a:endParaRPr lang="it-IT"/>
        </a:p>
      </dgm:t>
    </dgm:pt>
    <dgm:pt modelId="{54DBF60E-58C1-E243-8AAE-0B4B503CCD56}" type="sibTrans" cxnId="{96695BBF-9FA7-B34E-A733-2F28BF565E68}">
      <dgm:prSet/>
      <dgm:spPr/>
      <dgm:t>
        <a:bodyPr/>
        <a:lstStyle/>
        <a:p>
          <a:endParaRPr lang="it-IT"/>
        </a:p>
      </dgm:t>
    </dgm:pt>
    <dgm:pt modelId="{23CFA59A-CB7D-3441-B4C5-5CDE5786F9A6}">
      <dgm:prSet phldrT="[Testo]"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Con gli altri CUG : “Forum dei CUG”</a:t>
          </a:r>
          <a:endParaRPr lang="it-IT" sz="1600" b="1" dirty="0">
            <a:solidFill>
              <a:srgbClr val="000090"/>
            </a:solidFill>
            <a:latin typeface="Verdana"/>
            <a:cs typeface="Verdana"/>
          </a:endParaRPr>
        </a:p>
      </dgm:t>
    </dgm:pt>
    <dgm:pt modelId="{9408071F-3B13-9F4D-8D2B-118389DD508C}" type="parTrans" cxnId="{6FAC7BE9-DBD5-EE44-9AD3-C9F32923EC1A}">
      <dgm:prSet/>
      <dgm:spPr/>
      <dgm:t>
        <a:bodyPr/>
        <a:lstStyle/>
        <a:p>
          <a:endParaRPr lang="it-IT"/>
        </a:p>
      </dgm:t>
    </dgm:pt>
    <dgm:pt modelId="{AA6C46DF-7A5F-C240-BE1B-AAB30FCD8A20}" type="sibTrans" cxnId="{6FAC7BE9-DBD5-EE44-9AD3-C9F32923EC1A}">
      <dgm:prSet/>
      <dgm:spPr/>
      <dgm:t>
        <a:bodyPr/>
        <a:lstStyle/>
        <a:p>
          <a:endParaRPr lang="it-IT"/>
        </a:p>
      </dgm:t>
    </dgm:pt>
    <dgm:pt modelId="{43BC74DD-F9A5-474E-B033-8930C76CE79E}">
      <dgm:prSet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All’interno della amministrazione</a:t>
          </a:r>
          <a:endParaRPr lang="it-IT" sz="1600" b="1" dirty="0">
            <a:solidFill>
              <a:srgbClr val="000090"/>
            </a:solidFill>
            <a:latin typeface="Verdana"/>
            <a:cs typeface="Verdana"/>
          </a:endParaRPr>
        </a:p>
      </dgm:t>
    </dgm:pt>
    <dgm:pt modelId="{31EC2A1F-9ECD-4B45-B16C-4226C886C328}" type="parTrans" cxnId="{4BD557E8-72C9-874F-BA83-3ABD797EA1AA}">
      <dgm:prSet/>
      <dgm:spPr/>
      <dgm:t>
        <a:bodyPr/>
        <a:lstStyle/>
        <a:p>
          <a:endParaRPr lang="it-IT"/>
        </a:p>
      </dgm:t>
    </dgm:pt>
    <dgm:pt modelId="{A3652C8A-5F8C-3D44-A701-A1EC2475642D}" type="sibTrans" cxnId="{4BD557E8-72C9-874F-BA83-3ABD797EA1AA}">
      <dgm:prSet/>
      <dgm:spPr/>
      <dgm:t>
        <a:bodyPr/>
        <a:lstStyle/>
        <a:p>
          <a:endParaRPr lang="it-IT"/>
        </a:p>
      </dgm:t>
    </dgm:pt>
    <dgm:pt modelId="{5BAB0E9E-589E-4542-AA39-DAD74C2F930A}">
      <dgm:prSet custT="1"/>
      <dgm:spPr>
        <a:effectLst>
          <a:innerShdw blurRad="63500" dist="50800" dir="8100000">
            <a:prstClr val="black">
              <a:alpha val="50000"/>
            </a:prstClr>
          </a:innerShdw>
        </a:effectLst>
      </dgm:spPr>
      <dgm:t>
        <a:bodyPr/>
        <a:lstStyle/>
        <a:p>
          <a:r>
            <a:rPr lang="it-IT" sz="1600" b="1" dirty="0" smtClean="0">
              <a:solidFill>
                <a:srgbClr val="000090"/>
              </a:solidFill>
              <a:latin typeface="Verdana"/>
              <a:cs typeface="Verdana"/>
            </a:rPr>
            <a:t>UNAR</a:t>
          </a:r>
          <a:endParaRPr lang="it-IT" sz="1600" b="1" dirty="0">
            <a:solidFill>
              <a:srgbClr val="000090"/>
            </a:solidFill>
            <a:latin typeface="Verdana"/>
            <a:cs typeface="Verdana"/>
          </a:endParaRPr>
        </a:p>
      </dgm:t>
    </dgm:pt>
    <dgm:pt modelId="{2043A133-65A4-7242-8B89-9A1AAEBEC66C}" type="parTrans" cxnId="{5FB9806C-EB2E-B046-9827-1E12E3E0D820}">
      <dgm:prSet/>
      <dgm:spPr/>
      <dgm:t>
        <a:bodyPr/>
        <a:lstStyle/>
        <a:p>
          <a:endParaRPr lang="it-IT"/>
        </a:p>
      </dgm:t>
    </dgm:pt>
    <dgm:pt modelId="{20585E3F-C31D-1745-99C5-BBCC32C05CBB}" type="sibTrans" cxnId="{5FB9806C-EB2E-B046-9827-1E12E3E0D820}">
      <dgm:prSet/>
      <dgm:spPr/>
      <dgm:t>
        <a:bodyPr/>
        <a:lstStyle/>
        <a:p>
          <a:endParaRPr lang="it-IT"/>
        </a:p>
      </dgm:t>
    </dgm:pt>
    <dgm:pt modelId="{FD73CBE6-425F-7643-A642-FB3DC0E6ED5B}" type="pres">
      <dgm:prSet presAssocID="{0FCAFE93-32FD-444D-84AF-9318285F80A2}" presName="hierChild1" presStyleCnt="0">
        <dgm:presLayoutVars>
          <dgm:chPref val="1"/>
          <dgm:dir/>
          <dgm:animOne val="branch"/>
          <dgm:animLvl val="lvl"/>
          <dgm:resizeHandles/>
        </dgm:presLayoutVars>
      </dgm:prSet>
      <dgm:spPr/>
      <dgm:t>
        <a:bodyPr/>
        <a:lstStyle/>
        <a:p>
          <a:endParaRPr lang="it-IT"/>
        </a:p>
      </dgm:t>
    </dgm:pt>
    <dgm:pt modelId="{57AB0241-8856-2243-AAE9-3AA0EFD58E5F}" type="pres">
      <dgm:prSet presAssocID="{C437F424-C798-9D4B-943C-77A46DC69F9C}" presName="hierRoot1" presStyleCnt="0"/>
      <dgm:spPr/>
    </dgm:pt>
    <dgm:pt modelId="{5074B51B-1539-8641-AB80-50B7A767B000}" type="pres">
      <dgm:prSet presAssocID="{C437F424-C798-9D4B-943C-77A46DC69F9C}" presName="composite" presStyleCnt="0"/>
      <dgm:spPr/>
    </dgm:pt>
    <dgm:pt modelId="{5FC984E7-2015-0D4A-85F3-467B7EEE2C8C}" type="pres">
      <dgm:prSet presAssocID="{C437F424-C798-9D4B-943C-77A46DC69F9C}" presName="background" presStyleLbl="node0" presStyleIdx="0" presStyleCnt="1"/>
      <dgm:spPr>
        <a:solidFill>
          <a:srgbClr val="5B9BD5"/>
        </a:solidFill>
        <a:effectLst>
          <a:innerShdw blurRad="63500" dist="50800" dir="13500000">
            <a:prstClr val="black">
              <a:alpha val="50000"/>
            </a:prstClr>
          </a:innerShdw>
        </a:effectLst>
      </dgm:spPr>
    </dgm:pt>
    <dgm:pt modelId="{0A07BAA7-0290-5C45-8133-B012BC3F8D74}" type="pres">
      <dgm:prSet presAssocID="{C437F424-C798-9D4B-943C-77A46DC69F9C}" presName="text" presStyleLbl="fgAcc0" presStyleIdx="0" presStyleCnt="1">
        <dgm:presLayoutVars>
          <dgm:chPref val="3"/>
        </dgm:presLayoutVars>
      </dgm:prSet>
      <dgm:spPr/>
      <dgm:t>
        <a:bodyPr/>
        <a:lstStyle/>
        <a:p>
          <a:endParaRPr lang="it-IT"/>
        </a:p>
      </dgm:t>
    </dgm:pt>
    <dgm:pt modelId="{BCA7EAD4-B3C2-8045-A906-B359BD7A2809}" type="pres">
      <dgm:prSet presAssocID="{C437F424-C798-9D4B-943C-77A46DC69F9C}" presName="hierChild2" presStyleCnt="0"/>
      <dgm:spPr/>
    </dgm:pt>
    <dgm:pt modelId="{70331163-66AB-814E-BE5A-9DB4379EE8D4}" type="pres">
      <dgm:prSet presAssocID="{48DE3773-090F-9248-8386-2014CBE54153}" presName="Name10" presStyleLbl="parChTrans1D2" presStyleIdx="0" presStyleCnt="3"/>
      <dgm:spPr/>
      <dgm:t>
        <a:bodyPr/>
        <a:lstStyle/>
        <a:p>
          <a:endParaRPr lang="it-IT"/>
        </a:p>
      </dgm:t>
    </dgm:pt>
    <dgm:pt modelId="{8EE9205B-8026-FE42-809F-F862B8542316}" type="pres">
      <dgm:prSet presAssocID="{AD449A30-11F8-FC47-88EA-25160AFFDFA2}" presName="hierRoot2" presStyleCnt="0"/>
      <dgm:spPr/>
    </dgm:pt>
    <dgm:pt modelId="{64895F2B-714E-6E4D-8F1F-0F1AF6814E74}" type="pres">
      <dgm:prSet presAssocID="{AD449A30-11F8-FC47-88EA-25160AFFDFA2}" presName="composite2" presStyleCnt="0"/>
      <dgm:spPr/>
    </dgm:pt>
    <dgm:pt modelId="{CCCCF559-BBFC-5F4B-9538-D73DEF82F9B9}" type="pres">
      <dgm:prSet presAssocID="{AD449A30-11F8-FC47-88EA-25160AFFDFA2}" presName="background2" presStyleLbl="node2" presStyleIdx="0" presStyleCnt="3"/>
      <dgm:spPr>
        <a:effectLst>
          <a:innerShdw blurRad="63500" dist="50800" dir="13500000">
            <a:prstClr val="black">
              <a:alpha val="50000"/>
            </a:prstClr>
          </a:innerShdw>
        </a:effectLst>
      </dgm:spPr>
    </dgm:pt>
    <dgm:pt modelId="{4C3CC628-6AC6-AE45-8EFA-F2D856E64D81}" type="pres">
      <dgm:prSet presAssocID="{AD449A30-11F8-FC47-88EA-25160AFFDFA2}" presName="text2" presStyleLbl="fgAcc2" presStyleIdx="0" presStyleCnt="3" custScaleX="130338">
        <dgm:presLayoutVars>
          <dgm:chPref val="3"/>
        </dgm:presLayoutVars>
      </dgm:prSet>
      <dgm:spPr/>
      <dgm:t>
        <a:bodyPr/>
        <a:lstStyle/>
        <a:p>
          <a:endParaRPr lang="it-IT"/>
        </a:p>
      </dgm:t>
    </dgm:pt>
    <dgm:pt modelId="{E19808B6-0911-244D-B411-491DE25A5354}" type="pres">
      <dgm:prSet presAssocID="{AD449A30-11F8-FC47-88EA-25160AFFDFA2}" presName="hierChild3" presStyleCnt="0"/>
      <dgm:spPr/>
    </dgm:pt>
    <dgm:pt modelId="{6ADC23E1-FA76-F14D-ABBF-51A4E7D1AD22}" type="pres">
      <dgm:prSet presAssocID="{173197C2-46A9-964F-A0F5-069AB367E139}" presName="Name17" presStyleLbl="parChTrans1D3" presStyleIdx="0" presStyleCnt="3"/>
      <dgm:spPr/>
      <dgm:t>
        <a:bodyPr/>
        <a:lstStyle/>
        <a:p>
          <a:endParaRPr lang="it-IT"/>
        </a:p>
      </dgm:t>
    </dgm:pt>
    <dgm:pt modelId="{3D2D2050-8CA5-1143-BA8D-9A25DAACAD06}" type="pres">
      <dgm:prSet presAssocID="{4393487D-D75A-8345-B55C-0FF86B11C895}" presName="hierRoot3" presStyleCnt="0"/>
      <dgm:spPr/>
    </dgm:pt>
    <dgm:pt modelId="{4D2FF83E-E84F-F940-A2E4-128FFDECC6C5}" type="pres">
      <dgm:prSet presAssocID="{4393487D-D75A-8345-B55C-0FF86B11C895}" presName="composite3" presStyleCnt="0"/>
      <dgm:spPr/>
    </dgm:pt>
    <dgm:pt modelId="{B2A1A099-36B2-E843-9C12-9647B0035F49}" type="pres">
      <dgm:prSet presAssocID="{4393487D-D75A-8345-B55C-0FF86B11C895}" presName="background3" presStyleLbl="node3" presStyleIdx="0" presStyleCnt="3"/>
      <dgm:spPr>
        <a:effectLst>
          <a:innerShdw blurRad="63500" dist="50800" dir="13500000">
            <a:prstClr val="black">
              <a:alpha val="50000"/>
            </a:prstClr>
          </a:innerShdw>
        </a:effectLst>
      </dgm:spPr>
    </dgm:pt>
    <dgm:pt modelId="{E72855FD-A8FC-6B46-9B55-97E4DAD45AA1}" type="pres">
      <dgm:prSet presAssocID="{4393487D-D75A-8345-B55C-0FF86B11C895}" presName="text3" presStyleLbl="fgAcc3" presStyleIdx="0" presStyleCnt="3">
        <dgm:presLayoutVars>
          <dgm:chPref val="3"/>
        </dgm:presLayoutVars>
      </dgm:prSet>
      <dgm:spPr/>
      <dgm:t>
        <a:bodyPr/>
        <a:lstStyle/>
        <a:p>
          <a:endParaRPr lang="it-IT"/>
        </a:p>
      </dgm:t>
    </dgm:pt>
    <dgm:pt modelId="{D7EFBBFE-933C-2E49-8212-946B5AE0E07F}" type="pres">
      <dgm:prSet presAssocID="{4393487D-D75A-8345-B55C-0FF86B11C895}" presName="hierChild4" presStyleCnt="0"/>
      <dgm:spPr/>
    </dgm:pt>
    <dgm:pt modelId="{09041FED-800E-FE48-BF0E-1E7E57194101}" type="pres">
      <dgm:prSet presAssocID="{5B7A320F-EA48-BE43-8F4B-165A0979250F}" presName="Name17" presStyleLbl="parChTrans1D3" presStyleIdx="1" presStyleCnt="3"/>
      <dgm:spPr/>
      <dgm:t>
        <a:bodyPr/>
        <a:lstStyle/>
        <a:p>
          <a:endParaRPr lang="it-IT"/>
        </a:p>
      </dgm:t>
    </dgm:pt>
    <dgm:pt modelId="{30273543-F3CC-8349-B782-1456855CCA29}" type="pres">
      <dgm:prSet presAssocID="{A89F9F4C-5D69-D84A-987D-DAF1E2E174B6}" presName="hierRoot3" presStyleCnt="0"/>
      <dgm:spPr/>
    </dgm:pt>
    <dgm:pt modelId="{7B90401A-25DB-AC4F-BB2A-16D3368BCD4E}" type="pres">
      <dgm:prSet presAssocID="{A89F9F4C-5D69-D84A-987D-DAF1E2E174B6}" presName="composite3" presStyleCnt="0"/>
      <dgm:spPr/>
    </dgm:pt>
    <dgm:pt modelId="{920B16CD-4076-4E43-9A66-9A4896939FE5}" type="pres">
      <dgm:prSet presAssocID="{A89F9F4C-5D69-D84A-987D-DAF1E2E174B6}" presName="background3" presStyleLbl="node3" presStyleIdx="1" presStyleCnt="3"/>
      <dgm:spPr>
        <a:effectLst>
          <a:innerShdw blurRad="63500" dist="50800" dir="13500000">
            <a:prstClr val="black">
              <a:alpha val="50000"/>
            </a:prstClr>
          </a:innerShdw>
        </a:effectLst>
      </dgm:spPr>
    </dgm:pt>
    <dgm:pt modelId="{4158F18A-E85B-E644-A684-EE52D012534C}" type="pres">
      <dgm:prSet presAssocID="{A89F9F4C-5D69-D84A-987D-DAF1E2E174B6}" presName="text3" presStyleLbl="fgAcc3" presStyleIdx="1" presStyleCnt="3">
        <dgm:presLayoutVars>
          <dgm:chPref val="3"/>
        </dgm:presLayoutVars>
      </dgm:prSet>
      <dgm:spPr/>
      <dgm:t>
        <a:bodyPr/>
        <a:lstStyle/>
        <a:p>
          <a:endParaRPr lang="it-IT"/>
        </a:p>
      </dgm:t>
    </dgm:pt>
    <dgm:pt modelId="{4387C51C-C28F-BB4F-95FE-263D3C00EED1}" type="pres">
      <dgm:prSet presAssocID="{A89F9F4C-5D69-D84A-987D-DAF1E2E174B6}" presName="hierChild4" presStyleCnt="0"/>
      <dgm:spPr/>
    </dgm:pt>
    <dgm:pt modelId="{78D3FA6E-2206-8147-8EAB-C6D6624D0574}" type="pres">
      <dgm:prSet presAssocID="{2043A133-65A4-7242-8B89-9A1AAEBEC66C}" presName="Name17" presStyleLbl="parChTrans1D3" presStyleIdx="2" presStyleCnt="3"/>
      <dgm:spPr/>
      <dgm:t>
        <a:bodyPr/>
        <a:lstStyle/>
        <a:p>
          <a:endParaRPr lang="it-IT"/>
        </a:p>
      </dgm:t>
    </dgm:pt>
    <dgm:pt modelId="{47A6BC0D-542B-CA43-9128-6D1CAFC1B0F8}" type="pres">
      <dgm:prSet presAssocID="{5BAB0E9E-589E-4542-AA39-DAD74C2F930A}" presName="hierRoot3" presStyleCnt="0"/>
      <dgm:spPr/>
    </dgm:pt>
    <dgm:pt modelId="{EEE6A681-6D74-914B-808F-8C1852946589}" type="pres">
      <dgm:prSet presAssocID="{5BAB0E9E-589E-4542-AA39-DAD74C2F930A}" presName="composite3" presStyleCnt="0"/>
      <dgm:spPr/>
    </dgm:pt>
    <dgm:pt modelId="{39815EA9-6C5B-9342-8DF8-DCA5E38657EA}" type="pres">
      <dgm:prSet presAssocID="{5BAB0E9E-589E-4542-AA39-DAD74C2F930A}" presName="background3" presStyleLbl="node3" presStyleIdx="2" presStyleCnt="3"/>
      <dgm:spPr>
        <a:effectLst>
          <a:innerShdw blurRad="63500" dist="50800" dir="13500000">
            <a:prstClr val="black">
              <a:alpha val="50000"/>
            </a:prstClr>
          </a:innerShdw>
        </a:effectLst>
      </dgm:spPr>
    </dgm:pt>
    <dgm:pt modelId="{CBB0BDFE-988E-3F4D-9022-B324E9CE3253}" type="pres">
      <dgm:prSet presAssocID="{5BAB0E9E-589E-4542-AA39-DAD74C2F930A}" presName="text3" presStyleLbl="fgAcc3" presStyleIdx="2" presStyleCnt="3">
        <dgm:presLayoutVars>
          <dgm:chPref val="3"/>
        </dgm:presLayoutVars>
      </dgm:prSet>
      <dgm:spPr/>
      <dgm:t>
        <a:bodyPr/>
        <a:lstStyle/>
        <a:p>
          <a:endParaRPr lang="it-IT"/>
        </a:p>
      </dgm:t>
    </dgm:pt>
    <dgm:pt modelId="{3780D178-7B9F-4D40-9467-F35712488960}" type="pres">
      <dgm:prSet presAssocID="{5BAB0E9E-589E-4542-AA39-DAD74C2F930A}" presName="hierChild4" presStyleCnt="0"/>
      <dgm:spPr/>
    </dgm:pt>
    <dgm:pt modelId="{44D3A16C-B89A-C44E-ACA6-DEAA5613EC8F}" type="pres">
      <dgm:prSet presAssocID="{31EC2A1F-9ECD-4B45-B16C-4226C886C328}" presName="Name10" presStyleLbl="parChTrans1D2" presStyleIdx="1" presStyleCnt="3"/>
      <dgm:spPr/>
      <dgm:t>
        <a:bodyPr/>
        <a:lstStyle/>
        <a:p>
          <a:endParaRPr lang="it-IT"/>
        </a:p>
      </dgm:t>
    </dgm:pt>
    <dgm:pt modelId="{15A3F59A-4461-DE4E-89E1-281012F2E32D}" type="pres">
      <dgm:prSet presAssocID="{43BC74DD-F9A5-474E-B033-8930C76CE79E}" presName="hierRoot2" presStyleCnt="0"/>
      <dgm:spPr/>
    </dgm:pt>
    <dgm:pt modelId="{8E564A85-3B3C-7D41-A6CE-49E16150B10F}" type="pres">
      <dgm:prSet presAssocID="{43BC74DD-F9A5-474E-B033-8930C76CE79E}" presName="composite2" presStyleCnt="0"/>
      <dgm:spPr/>
    </dgm:pt>
    <dgm:pt modelId="{70596C4E-E065-9E4A-B0DA-F6BA8EC17799}" type="pres">
      <dgm:prSet presAssocID="{43BC74DD-F9A5-474E-B033-8930C76CE79E}" presName="background2" presStyleLbl="node2" presStyleIdx="1" presStyleCnt="3"/>
      <dgm:spPr>
        <a:effectLst>
          <a:innerShdw blurRad="63500" dist="50800" dir="13500000">
            <a:prstClr val="black">
              <a:alpha val="50000"/>
            </a:prstClr>
          </a:innerShdw>
        </a:effectLst>
      </dgm:spPr>
    </dgm:pt>
    <dgm:pt modelId="{C5C32162-68A9-3249-BAF1-7065C692D3AD}" type="pres">
      <dgm:prSet presAssocID="{43BC74DD-F9A5-474E-B033-8930C76CE79E}" presName="text2" presStyleLbl="fgAcc2" presStyleIdx="1" presStyleCnt="3" custScaleX="127089">
        <dgm:presLayoutVars>
          <dgm:chPref val="3"/>
        </dgm:presLayoutVars>
      </dgm:prSet>
      <dgm:spPr/>
      <dgm:t>
        <a:bodyPr/>
        <a:lstStyle/>
        <a:p>
          <a:endParaRPr lang="it-IT"/>
        </a:p>
      </dgm:t>
    </dgm:pt>
    <dgm:pt modelId="{D86862E7-B656-5B43-8ED2-473B54148845}" type="pres">
      <dgm:prSet presAssocID="{43BC74DD-F9A5-474E-B033-8930C76CE79E}" presName="hierChild3" presStyleCnt="0"/>
      <dgm:spPr/>
    </dgm:pt>
    <dgm:pt modelId="{C9846577-BFE7-8143-BA75-8BF0F7D70A6D}" type="pres">
      <dgm:prSet presAssocID="{9408071F-3B13-9F4D-8D2B-118389DD508C}" presName="Name10" presStyleLbl="parChTrans1D2" presStyleIdx="2" presStyleCnt="3"/>
      <dgm:spPr/>
      <dgm:t>
        <a:bodyPr/>
        <a:lstStyle/>
        <a:p>
          <a:endParaRPr lang="it-IT"/>
        </a:p>
      </dgm:t>
    </dgm:pt>
    <dgm:pt modelId="{11AFA1E0-5FA5-6B42-B90F-28DA45DCC378}" type="pres">
      <dgm:prSet presAssocID="{23CFA59A-CB7D-3441-B4C5-5CDE5786F9A6}" presName="hierRoot2" presStyleCnt="0"/>
      <dgm:spPr/>
    </dgm:pt>
    <dgm:pt modelId="{4560FC2C-FAF1-9147-A9B9-71F2EEBF9B23}" type="pres">
      <dgm:prSet presAssocID="{23CFA59A-CB7D-3441-B4C5-5CDE5786F9A6}" presName="composite2" presStyleCnt="0"/>
      <dgm:spPr/>
    </dgm:pt>
    <dgm:pt modelId="{60430282-3487-F84A-B892-CB17185FA54F}" type="pres">
      <dgm:prSet presAssocID="{23CFA59A-CB7D-3441-B4C5-5CDE5786F9A6}" presName="background2" presStyleLbl="node2" presStyleIdx="2" presStyleCnt="3"/>
      <dgm:spPr>
        <a:effectLst>
          <a:innerShdw blurRad="63500" dist="50800" dir="13500000">
            <a:prstClr val="black">
              <a:alpha val="50000"/>
            </a:prstClr>
          </a:innerShdw>
        </a:effectLst>
      </dgm:spPr>
    </dgm:pt>
    <dgm:pt modelId="{B090DA8D-0BF3-8541-8DF2-8BA376E665A5}" type="pres">
      <dgm:prSet presAssocID="{23CFA59A-CB7D-3441-B4C5-5CDE5786F9A6}" presName="text2" presStyleLbl="fgAcc2" presStyleIdx="2" presStyleCnt="3" custScaleX="129864">
        <dgm:presLayoutVars>
          <dgm:chPref val="3"/>
        </dgm:presLayoutVars>
      </dgm:prSet>
      <dgm:spPr/>
      <dgm:t>
        <a:bodyPr/>
        <a:lstStyle/>
        <a:p>
          <a:endParaRPr lang="it-IT"/>
        </a:p>
      </dgm:t>
    </dgm:pt>
    <dgm:pt modelId="{4EB57773-9623-5B4A-81A6-1844E36054CC}" type="pres">
      <dgm:prSet presAssocID="{23CFA59A-CB7D-3441-B4C5-5CDE5786F9A6}" presName="hierChild3" presStyleCnt="0"/>
      <dgm:spPr/>
    </dgm:pt>
  </dgm:ptLst>
  <dgm:cxnLst>
    <dgm:cxn modelId="{9924C915-0D60-4859-97FF-344552E0F2DE}" type="presOf" srcId="{4393487D-D75A-8345-B55C-0FF86B11C895}" destId="{E72855FD-A8FC-6B46-9B55-97E4DAD45AA1}" srcOrd="0" destOrd="0" presId="urn:microsoft.com/office/officeart/2005/8/layout/hierarchy1"/>
    <dgm:cxn modelId="{43D97B86-6F18-894D-B2AC-CDA73176EB1C}" srcId="{AD449A30-11F8-FC47-88EA-25160AFFDFA2}" destId="{4393487D-D75A-8345-B55C-0FF86B11C895}" srcOrd="0" destOrd="0" parTransId="{173197C2-46A9-964F-A0F5-069AB367E139}" sibTransId="{946AB9A0-6C91-584D-9891-0648F84FD656}"/>
    <dgm:cxn modelId="{A5EB58B3-AC28-442F-961C-9F5DD897B51F}" type="presOf" srcId="{43BC74DD-F9A5-474E-B033-8930C76CE79E}" destId="{C5C32162-68A9-3249-BAF1-7065C692D3AD}" srcOrd="0" destOrd="0" presId="urn:microsoft.com/office/officeart/2005/8/layout/hierarchy1"/>
    <dgm:cxn modelId="{FFF7454D-12AC-4ED1-9B04-64BAB759DB5C}" type="presOf" srcId="{A89F9F4C-5D69-D84A-987D-DAF1E2E174B6}" destId="{4158F18A-E85B-E644-A684-EE52D012534C}" srcOrd="0" destOrd="0" presId="urn:microsoft.com/office/officeart/2005/8/layout/hierarchy1"/>
    <dgm:cxn modelId="{868713BB-C26E-41CD-B647-B1C3E46E5D77}" type="presOf" srcId="{C437F424-C798-9D4B-943C-77A46DC69F9C}" destId="{0A07BAA7-0290-5C45-8133-B012BC3F8D74}" srcOrd="0" destOrd="0" presId="urn:microsoft.com/office/officeart/2005/8/layout/hierarchy1"/>
    <dgm:cxn modelId="{24DDEB5C-F8A4-4404-B89F-DF4710FE71E9}" type="presOf" srcId="{31EC2A1F-9ECD-4B45-B16C-4226C886C328}" destId="{44D3A16C-B89A-C44E-ACA6-DEAA5613EC8F}" srcOrd="0" destOrd="0" presId="urn:microsoft.com/office/officeart/2005/8/layout/hierarchy1"/>
    <dgm:cxn modelId="{2A1DC804-2A08-F246-92C4-B680619C6AB1}" srcId="{C437F424-C798-9D4B-943C-77A46DC69F9C}" destId="{AD449A30-11F8-FC47-88EA-25160AFFDFA2}" srcOrd="0" destOrd="0" parTransId="{48DE3773-090F-9248-8386-2014CBE54153}" sibTransId="{D81A0D7C-C2B3-874D-80B2-B00717524A7D}"/>
    <dgm:cxn modelId="{63AD274A-24B6-476F-9A46-47A99CFAF43C}" type="presOf" srcId="{5BAB0E9E-589E-4542-AA39-DAD74C2F930A}" destId="{CBB0BDFE-988E-3F4D-9022-B324E9CE3253}" srcOrd="0" destOrd="0" presId="urn:microsoft.com/office/officeart/2005/8/layout/hierarchy1"/>
    <dgm:cxn modelId="{3451FB53-DB56-4CD0-B668-6B8CE542FD8B}" type="presOf" srcId="{48DE3773-090F-9248-8386-2014CBE54153}" destId="{70331163-66AB-814E-BE5A-9DB4379EE8D4}" srcOrd="0" destOrd="0" presId="urn:microsoft.com/office/officeart/2005/8/layout/hierarchy1"/>
    <dgm:cxn modelId="{36342124-013B-4567-9536-455C0A7A1384}" type="presOf" srcId="{2043A133-65A4-7242-8B89-9A1AAEBEC66C}" destId="{78D3FA6E-2206-8147-8EAB-C6D6624D0574}" srcOrd="0" destOrd="0" presId="urn:microsoft.com/office/officeart/2005/8/layout/hierarchy1"/>
    <dgm:cxn modelId="{98821C31-BF2E-4B02-8789-2CD52DDCAF0F}" type="presOf" srcId="{0FCAFE93-32FD-444D-84AF-9318285F80A2}" destId="{FD73CBE6-425F-7643-A642-FB3DC0E6ED5B}" srcOrd="0" destOrd="0" presId="urn:microsoft.com/office/officeart/2005/8/layout/hierarchy1"/>
    <dgm:cxn modelId="{96695BBF-9FA7-B34E-A733-2F28BF565E68}" srcId="{AD449A30-11F8-FC47-88EA-25160AFFDFA2}" destId="{A89F9F4C-5D69-D84A-987D-DAF1E2E174B6}" srcOrd="1" destOrd="0" parTransId="{5B7A320F-EA48-BE43-8F4B-165A0979250F}" sibTransId="{54DBF60E-58C1-E243-8AAE-0B4B503CCD56}"/>
    <dgm:cxn modelId="{8436659C-D34B-4E9D-9FC2-EBA2C7A66571}" type="presOf" srcId="{173197C2-46A9-964F-A0F5-069AB367E139}" destId="{6ADC23E1-FA76-F14D-ABBF-51A4E7D1AD22}" srcOrd="0" destOrd="0" presId="urn:microsoft.com/office/officeart/2005/8/layout/hierarchy1"/>
    <dgm:cxn modelId="{5FB9806C-EB2E-B046-9827-1E12E3E0D820}" srcId="{AD449A30-11F8-FC47-88EA-25160AFFDFA2}" destId="{5BAB0E9E-589E-4542-AA39-DAD74C2F930A}" srcOrd="2" destOrd="0" parTransId="{2043A133-65A4-7242-8B89-9A1AAEBEC66C}" sibTransId="{20585E3F-C31D-1745-99C5-BBCC32C05CBB}"/>
    <dgm:cxn modelId="{AA92660C-72BC-4B63-859E-36C5E1B4DABE}" type="presOf" srcId="{AD449A30-11F8-FC47-88EA-25160AFFDFA2}" destId="{4C3CC628-6AC6-AE45-8EFA-F2D856E64D81}" srcOrd="0" destOrd="0" presId="urn:microsoft.com/office/officeart/2005/8/layout/hierarchy1"/>
    <dgm:cxn modelId="{2A983860-D3FB-4D25-A1AE-25959CB4B1B4}" type="presOf" srcId="{9408071F-3B13-9F4D-8D2B-118389DD508C}" destId="{C9846577-BFE7-8143-BA75-8BF0F7D70A6D}" srcOrd="0" destOrd="0" presId="urn:microsoft.com/office/officeart/2005/8/layout/hierarchy1"/>
    <dgm:cxn modelId="{6FAC7BE9-DBD5-EE44-9AD3-C9F32923EC1A}" srcId="{C437F424-C798-9D4B-943C-77A46DC69F9C}" destId="{23CFA59A-CB7D-3441-B4C5-5CDE5786F9A6}" srcOrd="2" destOrd="0" parTransId="{9408071F-3B13-9F4D-8D2B-118389DD508C}" sibTransId="{AA6C46DF-7A5F-C240-BE1B-AAB30FCD8A20}"/>
    <dgm:cxn modelId="{A09AFB09-D55E-E142-99B8-3CD13FC66AE4}" srcId="{0FCAFE93-32FD-444D-84AF-9318285F80A2}" destId="{C437F424-C798-9D4B-943C-77A46DC69F9C}" srcOrd="0" destOrd="0" parTransId="{125062B4-83EE-D645-9D93-23EDECA28BC9}" sibTransId="{C2A64E70-988B-5748-8364-355D57C9989E}"/>
    <dgm:cxn modelId="{C9016897-C226-4EFB-A9FE-01EA58473C19}" type="presOf" srcId="{23CFA59A-CB7D-3441-B4C5-5CDE5786F9A6}" destId="{B090DA8D-0BF3-8541-8DF2-8BA376E665A5}" srcOrd="0" destOrd="0" presId="urn:microsoft.com/office/officeart/2005/8/layout/hierarchy1"/>
    <dgm:cxn modelId="{4BD557E8-72C9-874F-BA83-3ABD797EA1AA}" srcId="{C437F424-C798-9D4B-943C-77A46DC69F9C}" destId="{43BC74DD-F9A5-474E-B033-8930C76CE79E}" srcOrd="1" destOrd="0" parTransId="{31EC2A1F-9ECD-4B45-B16C-4226C886C328}" sibTransId="{A3652C8A-5F8C-3D44-A701-A1EC2475642D}"/>
    <dgm:cxn modelId="{D23CB88C-4F19-4834-A6C5-C38F8AB2B69A}" type="presOf" srcId="{5B7A320F-EA48-BE43-8F4B-165A0979250F}" destId="{09041FED-800E-FE48-BF0E-1E7E57194101}" srcOrd="0" destOrd="0" presId="urn:microsoft.com/office/officeart/2005/8/layout/hierarchy1"/>
    <dgm:cxn modelId="{E3998BD2-632D-42F8-A895-533DF082BE56}" type="presParOf" srcId="{FD73CBE6-425F-7643-A642-FB3DC0E6ED5B}" destId="{57AB0241-8856-2243-AAE9-3AA0EFD58E5F}" srcOrd="0" destOrd="0" presId="urn:microsoft.com/office/officeart/2005/8/layout/hierarchy1"/>
    <dgm:cxn modelId="{2575019F-E3A8-4155-8929-E71BB6722C49}" type="presParOf" srcId="{57AB0241-8856-2243-AAE9-3AA0EFD58E5F}" destId="{5074B51B-1539-8641-AB80-50B7A767B000}" srcOrd="0" destOrd="0" presId="urn:microsoft.com/office/officeart/2005/8/layout/hierarchy1"/>
    <dgm:cxn modelId="{786E1AE0-489E-4D24-BF39-0DB8A226BE4C}" type="presParOf" srcId="{5074B51B-1539-8641-AB80-50B7A767B000}" destId="{5FC984E7-2015-0D4A-85F3-467B7EEE2C8C}" srcOrd="0" destOrd="0" presId="urn:microsoft.com/office/officeart/2005/8/layout/hierarchy1"/>
    <dgm:cxn modelId="{0F842D43-16CC-40F0-8CE6-125926CF700F}" type="presParOf" srcId="{5074B51B-1539-8641-AB80-50B7A767B000}" destId="{0A07BAA7-0290-5C45-8133-B012BC3F8D74}" srcOrd="1" destOrd="0" presId="urn:microsoft.com/office/officeart/2005/8/layout/hierarchy1"/>
    <dgm:cxn modelId="{215DAC3A-6837-430F-A98F-0D4F5AE271E3}" type="presParOf" srcId="{57AB0241-8856-2243-AAE9-3AA0EFD58E5F}" destId="{BCA7EAD4-B3C2-8045-A906-B359BD7A2809}" srcOrd="1" destOrd="0" presId="urn:microsoft.com/office/officeart/2005/8/layout/hierarchy1"/>
    <dgm:cxn modelId="{5A7943FD-EB19-436E-8781-0E7DFDC2825C}" type="presParOf" srcId="{BCA7EAD4-B3C2-8045-A906-B359BD7A2809}" destId="{70331163-66AB-814E-BE5A-9DB4379EE8D4}" srcOrd="0" destOrd="0" presId="urn:microsoft.com/office/officeart/2005/8/layout/hierarchy1"/>
    <dgm:cxn modelId="{3CA2FD48-B472-46EA-99CC-56A2BAB5D993}" type="presParOf" srcId="{BCA7EAD4-B3C2-8045-A906-B359BD7A2809}" destId="{8EE9205B-8026-FE42-809F-F862B8542316}" srcOrd="1" destOrd="0" presId="urn:microsoft.com/office/officeart/2005/8/layout/hierarchy1"/>
    <dgm:cxn modelId="{B48A4C93-85DE-4701-A251-984181935CB3}" type="presParOf" srcId="{8EE9205B-8026-FE42-809F-F862B8542316}" destId="{64895F2B-714E-6E4D-8F1F-0F1AF6814E74}" srcOrd="0" destOrd="0" presId="urn:microsoft.com/office/officeart/2005/8/layout/hierarchy1"/>
    <dgm:cxn modelId="{20D0545D-6EA3-4D47-BFAD-4A6B710DCE45}" type="presParOf" srcId="{64895F2B-714E-6E4D-8F1F-0F1AF6814E74}" destId="{CCCCF559-BBFC-5F4B-9538-D73DEF82F9B9}" srcOrd="0" destOrd="0" presId="urn:microsoft.com/office/officeart/2005/8/layout/hierarchy1"/>
    <dgm:cxn modelId="{A2206E26-8C1D-45AB-AE61-738BD1B7C4ED}" type="presParOf" srcId="{64895F2B-714E-6E4D-8F1F-0F1AF6814E74}" destId="{4C3CC628-6AC6-AE45-8EFA-F2D856E64D81}" srcOrd="1" destOrd="0" presId="urn:microsoft.com/office/officeart/2005/8/layout/hierarchy1"/>
    <dgm:cxn modelId="{A22B45E2-8B74-4B4B-A2A8-20C050BF3122}" type="presParOf" srcId="{8EE9205B-8026-FE42-809F-F862B8542316}" destId="{E19808B6-0911-244D-B411-491DE25A5354}" srcOrd="1" destOrd="0" presId="urn:microsoft.com/office/officeart/2005/8/layout/hierarchy1"/>
    <dgm:cxn modelId="{56CACEDD-178B-49BA-AF27-1C012CEB0124}" type="presParOf" srcId="{E19808B6-0911-244D-B411-491DE25A5354}" destId="{6ADC23E1-FA76-F14D-ABBF-51A4E7D1AD22}" srcOrd="0" destOrd="0" presId="urn:microsoft.com/office/officeart/2005/8/layout/hierarchy1"/>
    <dgm:cxn modelId="{CCFF0F8E-20EE-4F27-ABAD-58ED483793D0}" type="presParOf" srcId="{E19808B6-0911-244D-B411-491DE25A5354}" destId="{3D2D2050-8CA5-1143-BA8D-9A25DAACAD06}" srcOrd="1" destOrd="0" presId="urn:microsoft.com/office/officeart/2005/8/layout/hierarchy1"/>
    <dgm:cxn modelId="{1D76FE21-346B-4653-B5E4-DC1D4841E647}" type="presParOf" srcId="{3D2D2050-8CA5-1143-BA8D-9A25DAACAD06}" destId="{4D2FF83E-E84F-F940-A2E4-128FFDECC6C5}" srcOrd="0" destOrd="0" presId="urn:microsoft.com/office/officeart/2005/8/layout/hierarchy1"/>
    <dgm:cxn modelId="{622F306E-E854-4502-82B5-EE6072AE83D1}" type="presParOf" srcId="{4D2FF83E-E84F-F940-A2E4-128FFDECC6C5}" destId="{B2A1A099-36B2-E843-9C12-9647B0035F49}" srcOrd="0" destOrd="0" presId="urn:microsoft.com/office/officeart/2005/8/layout/hierarchy1"/>
    <dgm:cxn modelId="{46EE0E4F-7C86-4CC1-8707-E251FC8D68AE}" type="presParOf" srcId="{4D2FF83E-E84F-F940-A2E4-128FFDECC6C5}" destId="{E72855FD-A8FC-6B46-9B55-97E4DAD45AA1}" srcOrd="1" destOrd="0" presId="urn:microsoft.com/office/officeart/2005/8/layout/hierarchy1"/>
    <dgm:cxn modelId="{0A1626BC-EB33-4D7B-AB6B-43F94140A42A}" type="presParOf" srcId="{3D2D2050-8CA5-1143-BA8D-9A25DAACAD06}" destId="{D7EFBBFE-933C-2E49-8212-946B5AE0E07F}" srcOrd="1" destOrd="0" presId="urn:microsoft.com/office/officeart/2005/8/layout/hierarchy1"/>
    <dgm:cxn modelId="{45A629F7-1F7D-4FCD-A143-EE67FA1C4625}" type="presParOf" srcId="{E19808B6-0911-244D-B411-491DE25A5354}" destId="{09041FED-800E-FE48-BF0E-1E7E57194101}" srcOrd="2" destOrd="0" presId="urn:microsoft.com/office/officeart/2005/8/layout/hierarchy1"/>
    <dgm:cxn modelId="{FE02C67C-3946-4913-B7A8-419E7F32D925}" type="presParOf" srcId="{E19808B6-0911-244D-B411-491DE25A5354}" destId="{30273543-F3CC-8349-B782-1456855CCA29}" srcOrd="3" destOrd="0" presId="urn:microsoft.com/office/officeart/2005/8/layout/hierarchy1"/>
    <dgm:cxn modelId="{37670149-C439-4DC9-B2EE-BD76148CEDEE}" type="presParOf" srcId="{30273543-F3CC-8349-B782-1456855CCA29}" destId="{7B90401A-25DB-AC4F-BB2A-16D3368BCD4E}" srcOrd="0" destOrd="0" presId="urn:microsoft.com/office/officeart/2005/8/layout/hierarchy1"/>
    <dgm:cxn modelId="{11732695-2FF5-4FE9-A150-30C37D9769DF}" type="presParOf" srcId="{7B90401A-25DB-AC4F-BB2A-16D3368BCD4E}" destId="{920B16CD-4076-4E43-9A66-9A4896939FE5}" srcOrd="0" destOrd="0" presId="urn:microsoft.com/office/officeart/2005/8/layout/hierarchy1"/>
    <dgm:cxn modelId="{56A9C6AD-897F-4AEF-B3B4-324C8DF8C0E2}" type="presParOf" srcId="{7B90401A-25DB-AC4F-BB2A-16D3368BCD4E}" destId="{4158F18A-E85B-E644-A684-EE52D012534C}" srcOrd="1" destOrd="0" presId="urn:microsoft.com/office/officeart/2005/8/layout/hierarchy1"/>
    <dgm:cxn modelId="{3AB49446-ECE7-4C38-9F34-F12033EB8F7D}" type="presParOf" srcId="{30273543-F3CC-8349-B782-1456855CCA29}" destId="{4387C51C-C28F-BB4F-95FE-263D3C00EED1}" srcOrd="1" destOrd="0" presId="urn:microsoft.com/office/officeart/2005/8/layout/hierarchy1"/>
    <dgm:cxn modelId="{8565FC5D-CCDD-4C11-8DF5-06A54956F480}" type="presParOf" srcId="{E19808B6-0911-244D-B411-491DE25A5354}" destId="{78D3FA6E-2206-8147-8EAB-C6D6624D0574}" srcOrd="4" destOrd="0" presId="urn:microsoft.com/office/officeart/2005/8/layout/hierarchy1"/>
    <dgm:cxn modelId="{35B248BA-8BE4-4633-B94C-DC754CEDA862}" type="presParOf" srcId="{E19808B6-0911-244D-B411-491DE25A5354}" destId="{47A6BC0D-542B-CA43-9128-6D1CAFC1B0F8}" srcOrd="5" destOrd="0" presId="urn:microsoft.com/office/officeart/2005/8/layout/hierarchy1"/>
    <dgm:cxn modelId="{EF571CD8-90DF-4C4D-BDDA-BF2EC0ACBED6}" type="presParOf" srcId="{47A6BC0D-542B-CA43-9128-6D1CAFC1B0F8}" destId="{EEE6A681-6D74-914B-808F-8C1852946589}" srcOrd="0" destOrd="0" presId="urn:microsoft.com/office/officeart/2005/8/layout/hierarchy1"/>
    <dgm:cxn modelId="{1F8ACB5B-024D-447B-AEDE-12D6A9A0BA23}" type="presParOf" srcId="{EEE6A681-6D74-914B-808F-8C1852946589}" destId="{39815EA9-6C5B-9342-8DF8-DCA5E38657EA}" srcOrd="0" destOrd="0" presId="urn:microsoft.com/office/officeart/2005/8/layout/hierarchy1"/>
    <dgm:cxn modelId="{ECA3441F-7B12-4BA5-B646-6E105A7F0D6E}" type="presParOf" srcId="{EEE6A681-6D74-914B-808F-8C1852946589}" destId="{CBB0BDFE-988E-3F4D-9022-B324E9CE3253}" srcOrd="1" destOrd="0" presId="urn:microsoft.com/office/officeart/2005/8/layout/hierarchy1"/>
    <dgm:cxn modelId="{675E3E44-BE2E-4524-8978-D7B78DD7F811}" type="presParOf" srcId="{47A6BC0D-542B-CA43-9128-6D1CAFC1B0F8}" destId="{3780D178-7B9F-4D40-9467-F35712488960}" srcOrd="1" destOrd="0" presId="urn:microsoft.com/office/officeart/2005/8/layout/hierarchy1"/>
    <dgm:cxn modelId="{F7716F72-22E2-4873-B0AD-95C6C1AE0494}" type="presParOf" srcId="{BCA7EAD4-B3C2-8045-A906-B359BD7A2809}" destId="{44D3A16C-B89A-C44E-ACA6-DEAA5613EC8F}" srcOrd="2" destOrd="0" presId="urn:microsoft.com/office/officeart/2005/8/layout/hierarchy1"/>
    <dgm:cxn modelId="{0D3F4331-FC57-4BD2-8A71-BB446A15ABE2}" type="presParOf" srcId="{BCA7EAD4-B3C2-8045-A906-B359BD7A2809}" destId="{15A3F59A-4461-DE4E-89E1-281012F2E32D}" srcOrd="3" destOrd="0" presId="urn:microsoft.com/office/officeart/2005/8/layout/hierarchy1"/>
    <dgm:cxn modelId="{E779B859-59A8-44E0-A5AB-CA8C67931824}" type="presParOf" srcId="{15A3F59A-4461-DE4E-89E1-281012F2E32D}" destId="{8E564A85-3B3C-7D41-A6CE-49E16150B10F}" srcOrd="0" destOrd="0" presId="urn:microsoft.com/office/officeart/2005/8/layout/hierarchy1"/>
    <dgm:cxn modelId="{2885FD1F-20C3-41FD-80E8-4DE577CFC6FA}" type="presParOf" srcId="{8E564A85-3B3C-7D41-A6CE-49E16150B10F}" destId="{70596C4E-E065-9E4A-B0DA-F6BA8EC17799}" srcOrd="0" destOrd="0" presId="urn:microsoft.com/office/officeart/2005/8/layout/hierarchy1"/>
    <dgm:cxn modelId="{3FDED667-C36A-474C-8DB1-360E787B6751}" type="presParOf" srcId="{8E564A85-3B3C-7D41-A6CE-49E16150B10F}" destId="{C5C32162-68A9-3249-BAF1-7065C692D3AD}" srcOrd="1" destOrd="0" presId="urn:microsoft.com/office/officeart/2005/8/layout/hierarchy1"/>
    <dgm:cxn modelId="{95B355CD-58DA-4A69-8CD8-8B6AB10DB992}" type="presParOf" srcId="{15A3F59A-4461-DE4E-89E1-281012F2E32D}" destId="{D86862E7-B656-5B43-8ED2-473B54148845}" srcOrd="1" destOrd="0" presId="urn:microsoft.com/office/officeart/2005/8/layout/hierarchy1"/>
    <dgm:cxn modelId="{C653ED52-1191-44C9-AB46-688CE8884248}" type="presParOf" srcId="{BCA7EAD4-B3C2-8045-A906-B359BD7A2809}" destId="{C9846577-BFE7-8143-BA75-8BF0F7D70A6D}" srcOrd="4" destOrd="0" presId="urn:microsoft.com/office/officeart/2005/8/layout/hierarchy1"/>
    <dgm:cxn modelId="{9F2E998C-5DDA-4C44-B23A-2DA5CFFD06E6}" type="presParOf" srcId="{BCA7EAD4-B3C2-8045-A906-B359BD7A2809}" destId="{11AFA1E0-5FA5-6B42-B90F-28DA45DCC378}" srcOrd="5" destOrd="0" presId="urn:microsoft.com/office/officeart/2005/8/layout/hierarchy1"/>
    <dgm:cxn modelId="{62940177-3D68-413B-B88D-D4038CE10600}" type="presParOf" srcId="{11AFA1E0-5FA5-6B42-B90F-28DA45DCC378}" destId="{4560FC2C-FAF1-9147-A9B9-71F2EEBF9B23}" srcOrd="0" destOrd="0" presId="urn:microsoft.com/office/officeart/2005/8/layout/hierarchy1"/>
    <dgm:cxn modelId="{6C6B3047-D615-4EAA-BBA6-316B07E8A145}" type="presParOf" srcId="{4560FC2C-FAF1-9147-A9B9-71F2EEBF9B23}" destId="{60430282-3487-F84A-B892-CB17185FA54F}" srcOrd="0" destOrd="0" presId="urn:microsoft.com/office/officeart/2005/8/layout/hierarchy1"/>
    <dgm:cxn modelId="{54E1B78F-18FF-4BB9-89C3-97AC97012427}" type="presParOf" srcId="{4560FC2C-FAF1-9147-A9B9-71F2EEBF9B23}" destId="{B090DA8D-0BF3-8541-8DF2-8BA376E665A5}" srcOrd="1" destOrd="0" presId="urn:microsoft.com/office/officeart/2005/8/layout/hierarchy1"/>
    <dgm:cxn modelId="{BFEE2BCD-4DE0-44F7-B76D-5C7A74E88086}" type="presParOf" srcId="{11AFA1E0-5FA5-6B42-B90F-28DA45DCC378}" destId="{4EB57773-9623-5B4A-81A6-1844E36054CC}"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CA420-AE6B-5444-8FE2-7EA763EBCCB0}" type="doc">
      <dgm:prSet loTypeId="urn:microsoft.com/office/officeart/2005/8/layout/list1" loCatId="" qsTypeId="urn:microsoft.com/office/officeart/2005/8/quickstyle/3D2" qsCatId="3D" csTypeId="urn:microsoft.com/office/officeart/2005/8/colors/accent1_2" csCatId="accent1" phldr="1"/>
      <dgm:spPr/>
      <dgm:t>
        <a:bodyPr/>
        <a:lstStyle/>
        <a:p>
          <a:endParaRPr lang="it-IT"/>
        </a:p>
      </dgm:t>
    </dgm:pt>
    <dgm:pt modelId="{82937409-4997-1A4D-9C67-9E055F406D45}">
      <dgm:prSet phldrT="[Testo]"/>
      <dgm:spPr>
        <a:solidFill>
          <a:schemeClr val="accent5">
            <a:lumMod val="75000"/>
          </a:schemeClr>
        </a:solidFill>
        <a:ln>
          <a:solidFill>
            <a:srgbClr val="FFFFFF"/>
          </a:solidFill>
        </a:ln>
      </dgm:spPr>
      <dgm:t>
        <a:bodyPr/>
        <a:lstStyle/>
        <a:p>
          <a:r>
            <a:rPr lang="it-IT" dirty="0" smtClean="0"/>
            <a:t>Razionalizzazione</a:t>
          </a:r>
          <a:endParaRPr lang="it-IT" dirty="0"/>
        </a:p>
      </dgm:t>
    </dgm:pt>
    <dgm:pt modelId="{B383D046-0989-9A49-8EB8-24854EA8D610}" type="parTrans" cxnId="{0D18FDFC-5E62-7741-A7B1-1B4FDBD5F0FE}">
      <dgm:prSet/>
      <dgm:spPr/>
      <dgm:t>
        <a:bodyPr/>
        <a:lstStyle/>
        <a:p>
          <a:endParaRPr lang="it-IT"/>
        </a:p>
      </dgm:t>
    </dgm:pt>
    <dgm:pt modelId="{94605AB8-62DA-314B-9C96-1A2DFA3C864C}" type="sibTrans" cxnId="{0D18FDFC-5E62-7741-A7B1-1B4FDBD5F0FE}">
      <dgm:prSet/>
      <dgm:spPr/>
      <dgm:t>
        <a:bodyPr/>
        <a:lstStyle/>
        <a:p>
          <a:endParaRPr lang="it-IT"/>
        </a:p>
      </dgm:t>
    </dgm:pt>
    <dgm:pt modelId="{505279A7-236D-3C4A-B635-4F4F268DE2BB}">
      <dgm:prSet/>
      <dgm:spPr>
        <a:solidFill>
          <a:schemeClr val="accent5">
            <a:lumMod val="75000"/>
          </a:schemeClr>
        </a:solidFill>
        <a:ln>
          <a:solidFill>
            <a:srgbClr val="FFFFFF"/>
          </a:solidFill>
        </a:ln>
      </dgm:spPr>
      <dgm:t>
        <a:bodyPr/>
        <a:lstStyle/>
        <a:p>
          <a:r>
            <a:rPr lang="it-IT" dirty="0" smtClean="0"/>
            <a:t>Ampliamento dei campi di intervento </a:t>
          </a:r>
          <a:endParaRPr lang="it-IT" dirty="0"/>
        </a:p>
      </dgm:t>
    </dgm:pt>
    <dgm:pt modelId="{DFDFE5DF-6BD2-0348-AF5D-095D2A1849FB}" type="parTrans" cxnId="{74F1DC66-D367-EB40-AFE6-0A37466DE7BF}">
      <dgm:prSet/>
      <dgm:spPr/>
      <dgm:t>
        <a:bodyPr/>
        <a:lstStyle/>
        <a:p>
          <a:endParaRPr lang="it-IT"/>
        </a:p>
      </dgm:t>
    </dgm:pt>
    <dgm:pt modelId="{9D70FED0-2360-BB45-9E8C-2CDB7FB316D7}" type="sibTrans" cxnId="{74F1DC66-D367-EB40-AFE6-0A37466DE7BF}">
      <dgm:prSet/>
      <dgm:spPr/>
      <dgm:t>
        <a:bodyPr/>
        <a:lstStyle/>
        <a:p>
          <a:endParaRPr lang="it-IT"/>
        </a:p>
      </dgm:t>
    </dgm:pt>
    <dgm:pt modelId="{48B67424-D452-1142-83D5-567F01A37D7D}">
      <dgm:prSet phldrT="[Testo]"/>
      <dgm:spPr>
        <a:solidFill>
          <a:schemeClr val="accent5">
            <a:lumMod val="75000"/>
          </a:schemeClr>
        </a:solidFill>
        <a:ln>
          <a:solidFill>
            <a:srgbClr val="FFFFFF"/>
          </a:solidFill>
        </a:ln>
      </dgm:spPr>
      <dgm:t>
        <a:bodyPr/>
        <a:lstStyle/>
        <a:p>
          <a:r>
            <a:rPr lang="it-IT" dirty="0" smtClean="0"/>
            <a:t>Orientamento al miglioramento della efficienza della PA</a:t>
          </a:r>
          <a:endParaRPr lang="it-IT" dirty="0"/>
        </a:p>
      </dgm:t>
    </dgm:pt>
    <dgm:pt modelId="{74FB62AF-D7F4-6F4E-A027-C16858CB8C2D}" type="sibTrans" cxnId="{F5DB7301-F68B-F445-B4B6-C32323565EE3}">
      <dgm:prSet/>
      <dgm:spPr/>
      <dgm:t>
        <a:bodyPr/>
        <a:lstStyle/>
        <a:p>
          <a:endParaRPr lang="it-IT"/>
        </a:p>
      </dgm:t>
    </dgm:pt>
    <dgm:pt modelId="{2EF450FE-3FE4-6E41-A53F-44E2ED46E6BA}" type="parTrans" cxnId="{F5DB7301-F68B-F445-B4B6-C32323565EE3}">
      <dgm:prSet/>
      <dgm:spPr/>
      <dgm:t>
        <a:bodyPr/>
        <a:lstStyle/>
        <a:p>
          <a:endParaRPr lang="it-IT"/>
        </a:p>
      </dgm:t>
    </dgm:pt>
    <dgm:pt modelId="{A35AC725-09E9-F341-B321-6E6C81FCCE2E}">
      <dgm:prSet phldrT="[Testo]"/>
      <dgm:spPr>
        <a:solidFill>
          <a:schemeClr val="accent5">
            <a:lumMod val="75000"/>
          </a:schemeClr>
        </a:solidFill>
        <a:ln>
          <a:solidFill>
            <a:srgbClr val="FFFFFF"/>
          </a:solidFill>
        </a:ln>
      </dgm:spPr>
      <dgm:t>
        <a:bodyPr/>
        <a:lstStyle/>
        <a:p>
          <a:r>
            <a:rPr lang="it-IT" dirty="0" smtClean="0"/>
            <a:t>Benessere organizzativo e parità nella prevenzione  </a:t>
          </a:r>
          <a:endParaRPr lang="it-IT" dirty="0"/>
        </a:p>
      </dgm:t>
    </dgm:pt>
    <dgm:pt modelId="{ACED142E-F7AF-E749-96D0-56DBB73AEF4D}" type="sibTrans" cxnId="{1C10410E-3110-2143-AFBC-3CAA5F9958BB}">
      <dgm:prSet/>
      <dgm:spPr/>
      <dgm:t>
        <a:bodyPr/>
        <a:lstStyle/>
        <a:p>
          <a:endParaRPr lang="it-IT"/>
        </a:p>
      </dgm:t>
    </dgm:pt>
    <dgm:pt modelId="{74DF2686-1BF3-2C47-9F39-C81CA07E755D}" type="parTrans" cxnId="{1C10410E-3110-2143-AFBC-3CAA5F9958BB}">
      <dgm:prSet/>
      <dgm:spPr/>
      <dgm:t>
        <a:bodyPr/>
        <a:lstStyle/>
        <a:p>
          <a:endParaRPr lang="it-IT"/>
        </a:p>
      </dgm:t>
    </dgm:pt>
    <dgm:pt modelId="{761F9D87-35FA-C648-868C-F0944DB518CE}" type="pres">
      <dgm:prSet presAssocID="{E08CA420-AE6B-5444-8FE2-7EA763EBCCB0}" presName="linear" presStyleCnt="0">
        <dgm:presLayoutVars>
          <dgm:dir/>
          <dgm:animLvl val="lvl"/>
          <dgm:resizeHandles val="exact"/>
        </dgm:presLayoutVars>
      </dgm:prSet>
      <dgm:spPr/>
      <dgm:t>
        <a:bodyPr/>
        <a:lstStyle/>
        <a:p>
          <a:endParaRPr lang="it-IT"/>
        </a:p>
      </dgm:t>
    </dgm:pt>
    <dgm:pt modelId="{4258AE44-E9C2-0D4E-9399-448F70A1957A}" type="pres">
      <dgm:prSet presAssocID="{82937409-4997-1A4D-9C67-9E055F406D45}" presName="parentLin" presStyleCnt="0"/>
      <dgm:spPr/>
    </dgm:pt>
    <dgm:pt modelId="{C3DA3BD7-34B2-0C4A-8E6D-2FB86E90A935}" type="pres">
      <dgm:prSet presAssocID="{82937409-4997-1A4D-9C67-9E055F406D45}" presName="parentLeftMargin" presStyleLbl="node1" presStyleIdx="0" presStyleCnt="4"/>
      <dgm:spPr/>
      <dgm:t>
        <a:bodyPr/>
        <a:lstStyle/>
        <a:p>
          <a:endParaRPr lang="it-IT"/>
        </a:p>
      </dgm:t>
    </dgm:pt>
    <dgm:pt modelId="{27444E61-F6BD-0B42-9DE9-461AFC76AC35}" type="pres">
      <dgm:prSet presAssocID="{82937409-4997-1A4D-9C67-9E055F406D45}" presName="parentText" presStyleLbl="node1" presStyleIdx="0" presStyleCnt="4">
        <dgm:presLayoutVars>
          <dgm:chMax val="0"/>
          <dgm:bulletEnabled val="1"/>
        </dgm:presLayoutVars>
      </dgm:prSet>
      <dgm:spPr/>
      <dgm:t>
        <a:bodyPr/>
        <a:lstStyle/>
        <a:p>
          <a:endParaRPr lang="it-IT"/>
        </a:p>
      </dgm:t>
    </dgm:pt>
    <dgm:pt modelId="{5932630B-BC43-1148-8962-B8B46F74E859}" type="pres">
      <dgm:prSet presAssocID="{82937409-4997-1A4D-9C67-9E055F406D45}" presName="negativeSpace" presStyleCnt="0"/>
      <dgm:spPr/>
    </dgm:pt>
    <dgm:pt modelId="{76F95990-AA74-8E42-9D00-30D704DB922C}" type="pres">
      <dgm:prSet presAssocID="{82937409-4997-1A4D-9C67-9E055F406D45}" presName="childText" presStyleLbl="conFgAcc1" presStyleIdx="0" presStyleCnt="4">
        <dgm:presLayoutVars>
          <dgm:bulletEnabled val="1"/>
        </dgm:presLayoutVars>
      </dgm:prSet>
      <dgm:spPr/>
    </dgm:pt>
    <dgm:pt modelId="{4095086E-3954-3849-BD77-E84D9ACE8078}" type="pres">
      <dgm:prSet presAssocID="{94605AB8-62DA-314B-9C96-1A2DFA3C864C}" presName="spaceBetweenRectangles" presStyleCnt="0"/>
      <dgm:spPr/>
    </dgm:pt>
    <dgm:pt modelId="{067E0C23-3AD9-4241-81EA-BE65287FF2A1}" type="pres">
      <dgm:prSet presAssocID="{505279A7-236D-3C4A-B635-4F4F268DE2BB}" presName="parentLin" presStyleCnt="0"/>
      <dgm:spPr/>
    </dgm:pt>
    <dgm:pt modelId="{2846817F-E6BC-F44A-8869-4801003FD57A}" type="pres">
      <dgm:prSet presAssocID="{505279A7-236D-3C4A-B635-4F4F268DE2BB}" presName="parentLeftMargin" presStyleLbl="node1" presStyleIdx="0" presStyleCnt="4"/>
      <dgm:spPr/>
      <dgm:t>
        <a:bodyPr/>
        <a:lstStyle/>
        <a:p>
          <a:endParaRPr lang="it-IT"/>
        </a:p>
      </dgm:t>
    </dgm:pt>
    <dgm:pt modelId="{F5530BE8-BE56-5848-8699-21BAE1BF89CC}" type="pres">
      <dgm:prSet presAssocID="{505279A7-236D-3C4A-B635-4F4F268DE2BB}" presName="parentText" presStyleLbl="node1" presStyleIdx="1" presStyleCnt="4">
        <dgm:presLayoutVars>
          <dgm:chMax val="0"/>
          <dgm:bulletEnabled val="1"/>
        </dgm:presLayoutVars>
      </dgm:prSet>
      <dgm:spPr/>
      <dgm:t>
        <a:bodyPr/>
        <a:lstStyle/>
        <a:p>
          <a:endParaRPr lang="it-IT"/>
        </a:p>
      </dgm:t>
    </dgm:pt>
    <dgm:pt modelId="{4CA0A814-C732-9747-8527-F2BE1162DFF0}" type="pres">
      <dgm:prSet presAssocID="{505279A7-236D-3C4A-B635-4F4F268DE2BB}" presName="negativeSpace" presStyleCnt="0"/>
      <dgm:spPr/>
    </dgm:pt>
    <dgm:pt modelId="{3F133E97-FEFD-9C44-8C56-66BE30D659D6}" type="pres">
      <dgm:prSet presAssocID="{505279A7-236D-3C4A-B635-4F4F268DE2BB}" presName="childText" presStyleLbl="conFgAcc1" presStyleIdx="1" presStyleCnt="4">
        <dgm:presLayoutVars>
          <dgm:bulletEnabled val="1"/>
        </dgm:presLayoutVars>
      </dgm:prSet>
      <dgm:spPr/>
    </dgm:pt>
    <dgm:pt modelId="{01F2AD7C-2494-764D-A26E-8BEF539C1C1D}" type="pres">
      <dgm:prSet presAssocID="{9D70FED0-2360-BB45-9E8C-2CDB7FB316D7}" presName="spaceBetweenRectangles" presStyleCnt="0"/>
      <dgm:spPr/>
    </dgm:pt>
    <dgm:pt modelId="{3E5556F2-4EC2-E640-9E03-3B0E16ACDE25}" type="pres">
      <dgm:prSet presAssocID="{48B67424-D452-1142-83D5-567F01A37D7D}" presName="parentLin" presStyleCnt="0"/>
      <dgm:spPr/>
    </dgm:pt>
    <dgm:pt modelId="{0E77ADB6-F919-A84C-A9D9-98266666E4B6}" type="pres">
      <dgm:prSet presAssocID="{48B67424-D452-1142-83D5-567F01A37D7D}" presName="parentLeftMargin" presStyleLbl="node1" presStyleIdx="1" presStyleCnt="4"/>
      <dgm:spPr/>
      <dgm:t>
        <a:bodyPr/>
        <a:lstStyle/>
        <a:p>
          <a:endParaRPr lang="it-IT"/>
        </a:p>
      </dgm:t>
    </dgm:pt>
    <dgm:pt modelId="{FC1B80B8-F96F-FC43-B44B-5192E5DD6C95}" type="pres">
      <dgm:prSet presAssocID="{48B67424-D452-1142-83D5-567F01A37D7D}" presName="parentText" presStyleLbl="node1" presStyleIdx="2" presStyleCnt="4">
        <dgm:presLayoutVars>
          <dgm:chMax val="0"/>
          <dgm:bulletEnabled val="1"/>
        </dgm:presLayoutVars>
      </dgm:prSet>
      <dgm:spPr/>
      <dgm:t>
        <a:bodyPr/>
        <a:lstStyle/>
        <a:p>
          <a:endParaRPr lang="it-IT"/>
        </a:p>
      </dgm:t>
    </dgm:pt>
    <dgm:pt modelId="{CA494071-5E0A-AE48-A59A-72259115AB6C}" type="pres">
      <dgm:prSet presAssocID="{48B67424-D452-1142-83D5-567F01A37D7D}" presName="negativeSpace" presStyleCnt="0"/>
      <dgm:spPr/>
    </dgm:pt>
    <dgm:pt modelId="{386C5C0E-1D86-7B4C-B9DB-E85C85FD5F1B}" type="pres">
      <dgm:prSet presAssocID="{48B67424-D452-1142-83D5-567F01A37D7D}" presName="childText" presStyleLbl="conFgAcc1" presStyleIdx="2" presStyleCnt="4">
        <dgm:presLayoutVars>
          <dgm:bulletEnabled val="1"/>
        </dgm:presLayoutVars>
      </dgm:prSet>
      <dgm:spPr/>
    </dgm:pt>
    <dgm:pt modelId="{F04A309A-AD79-4246-9B64-1845F927867B}" type="pres">
      <dgm:prSet presAssocID="{74FB62AF-D7F4-6F4E-A027-C16858CB8C2D}" presName="spaceBetweenRectangles" presStyleCnt="0"/>
      <dgm:spPr/>
    </dgm:pt>
    <dgm:pt modelId="{D478C0C5-A7E3-DB4D-8AB2-03622736F548}" type="pres">
      <dgm:prSet presAssocID="{A35AC725-09E9-F341-B321-6E6C81FCCE2E}" presName="parentLin" presStyleCnt="0"/>
      <dgm:spPr/>
    </dgm:pt>
    <dgm:pt modelId="{09937996-AE24-F947-831C-AEC3716BDAFE}" type="pres">
      <dgm:prSet presAssocID="{A35AC725-09E9-F341-B321-6E6C81FCCE2E}" presName="parentLeftMargin" presStyleLbl="node1" presStyleIdx="2" presStyleCnt="4"/>
      <dgm:spPr/>
      <dgm:t>
        <a:bodyPr/>
        <a:lstStyle/>
        <a:p>
          <a:endParaRPr lang="it-IT"/>
        </a:p>
      </dgm:t>
    </dgm:pt>
    <dgm:pt modelId="{5DA24D9B-6DD6-8B48-8BBE-8E0B26C057B1}" type="pres">
      <dgm:prSet presAssocID="{A35AC725-09E9-F341-B321-6E6C81FCCE2E}" presName="parentText" presStyleLbl="node1" presStyleIdx="3" presStyleCnt="4">
        <dgm:presLayoutVars>
          <dgm:chMax val="0"/>
          <dgm:bulletEnabled val="1"/>
        </dgm:presLayoutVars>
      </dgm:prSet>
      <dgm:spPr/>
      <dgm:t>
        <a:bodyPr/>
        <a:lstStyle/>
        <a:p>
          <a:endParaRPr lang="it-IT"/>
        </a:p>
      </dgm:t>
    </dgm:pt>
    <dgm:pt modelId="{4864563A-BECA-F944-9D3E-BF92176CB709}" type="pres">
      <dgm:prSet presAssocID="{A35AC725-09E9-F341-B321-6E6C81FCCE2E}" presName="negativeSpace" presStyleCnt="0"/>
      <dgm:spPr/>
    </dgm:pt>
    <dgm:pt modelId="{2A47E89A-3A18-0E45-A8D3-EC2BE3FDB28D}" type="pres">
      <dgm:prSet presAssocID="{A35AC725-09E9-F341-B321-6E6C81FCCE2E}" presName="childText" presStyleLbl="conFgAcc1" presStyleIdx="3" presStyleCnt="4">
        <dgm:presLayoutVars>
          <dgm:bulletEnabled val="1"/>
        </dgm:presLayoutVars>
      </dgm:prSet>
      <dgm:spPr/>
    </dgm:pt>
  </dgm:ptLst>
  <dgm:cxnLst>
    <dgm:cxn modelId="{F5DB7301-F68B-F445-B4B6-C32323565EE3}" srcId="{E08CA420-AE6B-5444-8FE2-7EA763EBCCB0}" destId="{48B67424-D452-1142-83D5-567F01A37D7D}" srcOrd="2" destOrd="0" parTransId="{2EF450FE-3FE4-6E41-A53F-44E2ED46E6BA}" sibTransId="{74FB62AF-D7F4-6F4E-A027-C16858CB8C2D}"/>
    <dgm:cxn modelId="{E7567408-042C-4732-A797-631677D1A58D}" type="presOf" srcId="{E08CA420-AE6B-5444-8FE2-7EA763EBCCB0}" destId="{761F9D87-35FA-C648-868C-F0944DB518CE}" srcOrd="0" destOrd="0" presId="urn:microsoft.com/office/officeart/2005/8/layout/list1"/>
    <dgm:cxn modelId="{D927B8F9-DC18-43C0-ABB4-62D481E27680}" type="presOf" srcId="{A35AC725-09E9-F341-B321-6E6C81FCCE2E}" destId="{5DA24D9B-6DD6-8B48-8BBE-8E0B26C057B1}" srcOrd="1" destOrd="0" presId="urn:microsoft.com/office/officeart/2005/8/layout/list1"/>
    <dgm:cxn modelId="{713FB85D-A089-4884-9EAC-450E18F72B78}" type="presOf" srcId="{82937409-4997-1A4D-9C67-9E055F406D45}" destId="{C3DA3BD7-34B2-0C4A-8E6D-2FB86E90A935}" srcOrd="0" destOrd="0" presId="urn:microsoft.com/office/officeart/2005/8/layout/list1"/>
    <dgm:cxn modelId="{0D18FDFC-5E62-7741-A7B1-1B4FDBD5F0FE}" srcId="{E08CA420-AE6B-5444-8FE2-7EA763EBCCB0}" destId="{82937409-4997-1A4D-9C67-9E055F406D45}" srcOrd="0" destOrd="0" parTransId="{B383D046-0989-9A49-8EB8-24854EA8D610}" sibTransId="{94605AB8-62DA-314B-9C96-1A2DFA3C864C}"/>
    <dgm:cxn modelId="{A59654A9-3E52-46C7-8377-888B59780B78}" type="presOf" srcId="{48B67424-D452-1142-83D5-567F01A37D7D}" destId="{FC1B80B8-F96F-FC43-B44B-5192E5DD6C95}" srcOrd="1" destOrd="0" presId="urn:microsoft.com/office/officeart/2005/8/layout/list1"/>
    <dgm:cxn modelId="{0FEBD782-2638-4B2C-ADF4-A20674469339}" type="presOf" srcId="{82937409-4997-1A4D-9C67-9E055F406D45}" destId="{27444E61-F6BD-0B42-9DE9-461AFC76AC35}" srcOrd="1" destOrd="0" presId="urn:microsoft.com/office/officeart/2005/8/layout/list1"/>
    <dgm:cxn modelId="{D6E237DC-EE80-4726-A43A-E4C77BE53AB2}" type="presOf" srcId="{A35AC725-09E9-F341-B321-6E6C81FCCE2E}" destId="{09937996-AE24-F947-831C-AEC3716BDAFE}" srcOrd="0" destOrd="0" presId="urn:microsoft.com/office/officeart/2005/8/layout/list1"/>
    <dgm:cxn modelId="{765D9BC9-34D7-4E1E-834A-2EA580E5970F}" type="presOf" srcId="{48B67424-D452-1142-83D5-567F01A37D7D}" destId="{0E77ADB6-F919-A84C-A9D9-98266666E4B6}" srcOrd="0" destOrd="0" presId="urn:microsoft.com/office/officeart/2005/8/layout/list1"/>
    <dgm:cxn modelId="{74F1DC66-D367-EB40-AFE6-0A37466DE7BF}" srcId="{E08CA420-AE6B-5444-8FE2-7EA763EBCCB0}" destId="{505279A7-236D-3C4A-B635-4F4F268DE2BB}" srcOrd="1" destOrd="0" parTransId="{DFDFE5DF-6BD2-0348-AF5D-095D2A1849FB}" sibTransId="{9D70FED0-2360-BB45-9E8C-2CDB7FB316D7}"/>
    <dgm:cxn modelId="{A5B5DFC0-1622-4071-A280-B1D17BB17C60}" type="presOf" srcId="{505279A7-236D-3C4A-B635-4F4F268DE2BB}" destId="{F5530BE8-BE56-5848-8699-21BAE1BF89CC}" srcOrd="1" destOrd="0" presId="urn:microsoft.com/office/officeart/2005/8/layout/list1"/>
    <dgm:cxn modelId="{D62BFC3D-B6A0-4348-A905-CA479F23F70D}" type="presOf" srcId="{505279A7-236D-3C4A-B635-4F4F268DE2BB}" destId="{2846817F-E6BC-F44A-8869-4801003FD57A}" srcOrd="0" destOrd="0" presId="urn:microsoft.com/office/officeart/2005/8/layout/list1"/>
    <dgm:cxn modelId="{1C10410E-3110-2143-AFBC-3CAA5F9958BB}" srcId="{E08CA420-AE6B-5444-8FE2-7EA763EBCCB0}" destId="{A35AC725-09E9-F341-B321-6E6C81FCCE2E}" srcOrd="3" destOrd="0" parTransId="{74DF2686-1BF3-2C47-9F39-C81CA07E755D}" sibTransId="{ACED142E-F7AF-E749-96D0-56DBB73AEF4D}"/>
    <dgm:cxn modelId="{FB9B22BC-D7B4-49AF-A6BF-1257EF4C79DF}" type="presParOf" srcId="{761F9D87-35FA-C648-868C-F0944DB518CE}" destId="{4258AE44-E9C2-0D4E-9399-448F70A1957A}" srcOrd="0" destOrd="0" presId="urn:microsoft.com/office/officeart/2005/8/layout/list1"/>
    <dgm:cxn modelId="{E2CCFFE9-0A17-40CF-8675-D610D23C3D7F}" type="presParOf" srcId="{4258AE44-E9C2-0D4E-9399-448F70A1957A}" destId="{C3DA3BD7-34B2-0C4A-8E6D-2FB86E90A935}" srcOrd="0" destOrd="0" presId="urn:microsoft.com/office/officeart/2005/8/layout/list1"/>
    <dgm:cxn modelId="{31F1CBC2-DC25-4FD3-B2E0-12BC64A0D5CB}" type="presParOf" srcId="{4258AE44-E9C2-0D4E-9399-448F70A1957A}" destId="{27444E61-F6BD-0B42-9DE9-461AFC76AC35}" srcOrd="1" destOrd="0" presId="urn:microsoft.com/office/officeart/2005/8/layout/list1"/>
    <dgm:cxn modelId="{1195EBF2-8CB0-40DC-864D-DA7A8D17CA17}" type="presParOf" srcId="{761F9D87-35FA-C648-868C-F0944DB518CE}" destId="{5932630B-BC43-1148-8962-B8B46F74E859}" srcOrd="1" destOrd="0" presId="urn:microsoft.com/office/officeart/2005/8/layout/list1"/>
    <dgm:cxn modelId="{1EF0F5A1-A87F-4568-BB78-8EC024DE553B}" type="presParOf" srcId="{761F9D87-35FA-C648-868C-F0944DB518CE}" destId="{76F95990-AA74-8E42-9D00-30D704DB922C}" srcOrd="2" destOrd="0" presId="urn:microsoft.com/office/officeart/2005/8/layout/list1"/>
    <dgm:cxn modelId="{EC004476-F8F6-41E6-9EF7-6081AB1B5678}" type="presParOf" srcId="{761F9D87-35FA-C648-868C-F0944DB518CE}" destId="{4095086E-3954-3849-BD77-E84D9ACE8078}" srcOrd="3" destOrd="0" presId="urn:microsoft.com/office/officeart/2005/8/layout/list1"/>
    <dgm:cxn modelId="{5AB3656E-631E-4E29-96A3-8326C860C9AA}" type="presParOf" srcId="{761F9D87-35FA-C648-868C-F0944DB518CE}" destId="{067E0C23-3AD9-4241-81EA-BE65287FF2A1}" srcOrd="4" destOrd="0" presId="urn:microsoft.com/office/officeart/2005/8/layout/list1"/>
    <dgm:cxn modelId="{44231E4B-087F-478D-B530-A5A7E89A8265}" type="presParOf" srcId="{067E0C23-3AD9-4241-81EA-BE65287FF2A1}" destId="{2846817F-E6BC-F44A-8869-4801003FD57A}" srcOrd="0" destOrd="0" presId="urn:microsoft.com/office/officeart/2005/8/layout/list1"/>
    <dgm:cxn modelId="{8D02B1B6-2E2B-4C15-A78F-87C70188FC0A}" type="presParOf" srcId="{067E0C23-3AD9-4241-81EA-BE65287FF2A1}" destId="{F5530BE8-BE56-5848-8699-21BAE1BF89CC}" srcOrd="1" destOrd="0" presId="urn:microsoft.com/office/officeart/2005/8/layout/list1"/>
    <dgm:cxn modelId="{7AB6E731-F8E6-44F7-80D5-D197B0475212}" type="presParOf" srcId="{761F9D87-35FA-C648-868C-F0944DB518CE}" destId="{4CA0A814-C732-9747-8527-F2BE1162DFF0}" srcOrd="5" destOrd="0" presId="urn:microsoft.com/office/officeart/2005/8/layout/list1"/>
    <dgm:cxn modelId="{1F60E046-2459-48D8-8C67-59105A13C7CB}" type="presParOf" srcId="{761F9D87-35FA-C648-868C-F0944DB518CE}" destId="{3F133E97-FEFD-9C44-8C56-66BE30D659D6}" srcOrd="6" destOrd="0" presId="urn:microsoft.com/office/officeart/2005/8/layout/list1"/>
    <dgm:cxn modelId="{CAA0C7A3-094A-47C3-AE33-C981370CF21F}" type="presParOf" srcId="{761F9D87-35FA-C648-868C-F0944DB518CE}" destId="{01F2AD7C-2494-764D-A26E-8BEF539C1C1D}" srcOrd="7" destOrd="0" presId="urn:microsoft.com/office/officeart/2005/8/layout/list1"/>
    <dgm:cxn modelId="{669A6382-433D-4DF1-870E-EC10BED84A1A}" type="presParOf" srcId="{761F9D87-35FA-C648-868C-F0944DB518CE}" destId="{3E5556F2-4EC2-E640-9E03-3B0E16ACDE25}" srcOrd="8" destOrd="0" presId="urn:microsoft.com/office/officeart/2005/8/layout/list1"/>
    <dgm:cxn modelId="{A6A05D81-8815-408F-958C-C8EADF2A1650}" type="presParOf" srcId="{3E5556F2-4EC2-E640-9E03-3B0E16ACDE25}" destId="{0E77ADB6-F919-A84C-A9D9-98266666E4B6}" srcOrd="0" destOrd="0" presId="urn:microsoft.com/office/officeart/2005/8/layout/list1"/>
    <dgm:cxn modelId="{B05862D0-C366-4E08-A03D-CB7F07746CF0}" type="presParOf" srcId="{3E5556F2-4EC2-E640-9E03-3B0E16ACDE25}" destId="{FC1B80B8-F96F-FC43-B44B-5192E5DD6C95}" srcOrd="1" destOrd="0" presId="urn:microsoft.com/office/officeart/2005/8/layout/list1"/>
    <dgm:cxn modelId="{C16EE157-EEE6-4100-8F7F-AD017C1756F4}" type="presParOf" srcId="{761F9D87-35FA-C648-868C-F0944DB518CE}" destId="{CA494071-5E0A-AE48-A59A-72259115AB6C}" srcOrd="9" destOrd="0" presId="urn:microsoft.com/office/officeart/2005/8/layout/list1"/>
    <dgm:cxn modelId="{61497C38-9CAB-48F1-A595-648D0F8BC4E8}" type="presParOf" srcId="{761F9D87-35FA-C648-868C-F0944DB518CE}" destId="{386C5C0E-1D86-7B4C-B9DB-E85C85FD5F1B}" srcOrd="10" destOrd="0" presId="urn:microsoft.com/office/officeart/2005/8/layout/list1"/>
    <dgm:cxn modelId="{F710C9CB-5CB5-4D62-97A1-DD69E4BE177C}" type="presParOf" srcId="{761F9D87-35FA-C648-868C-F0944DB518CE}" destId="{F04A309A-AD79-4246-9B64-1845F927867B}" srcOrd="11" destOrd="0" presId="urn:microsoft.com/office/officeart/2005/8/layout/list1"/>
    <dgm:cxn modelId="{97886C8F-FDA8-4659-95FD-4003F11E5F37}" type="presParOf" srcId="{761F9D87-35FA-C648-868C-F0944DB518CE}" destId="{D478C0C5-A7E3-DB4D-8AB2-03622736F548}" srcOrd="12" destOrd="0" presId="urn:microsoft.com/office/officeart/2005/8/layout/list1"/>
    <dgm:cxn modelId="{969F3994-8D94-430B-ABEB-4CE920A159D3}" type="presParOf" srcId="{D478C0C5-A7E3-DB4D-8AB2-03622736F548}" destId="{09937996-AE24-F947-831C-AEC3716BDAFE}" srcOrd="0" destOrd="0" presId="urn:microsoft.com/office/officeart/2005/8/layout/list1"/>
    <dgm:cxn modelId="{F9C125DE-53C5-49F7-BA88-2821229F0CCC}" type="presParOf" srcId="{D478C0C5-A7E3-DB4D-8AB2-03622736F548}" destId="{5DA24D9B-6DD6-8B48-8BBE-8E0B26C057B1}" srcOrd="1" destOrd="0" presId="urn:microsoft.com/office/officeart/2005/8/layout/list1"/>
    <dgm:cxn modelId="{75266D4C-3B41-42C8-841B-BBA2E287614D}" type="presParOf" srcId="{761F9D87-35FA-C648-868C-F0944DB518CE}" destId="{4864563A-BECA-F944-9D3E-BF92176CB709}" srcOrd="13" destOrd="0" presId="urn:microsoft.com/office/officeart/2005/8/layout/list1"/>
    <dgm:cxn modelId="{FF904C4A-9C88-4ACA-8667-00AA5A4C350B}" type="presParOf" srcId="{761F9D87-35FA-C648-868C-F0944DB518CE}" destId="{2A47E89A-3A18-0E45-A8D3-EC2BE3FDB28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46577-BFE7-8143-BA75-8BF0F7D70A6D}">
      <dsp:nvSpPr>
        <dsp:cNvPr id="0" name=""/>
        <dsp:cNvSpPr/>
      </dsp:nvSpPr>
      <dsp:spPr>
        <a:xfrm>
          <a:off x="6062497" y="1066678"/>
          <a:ext cx="2531892" cy="487862"/>
        </a:xfrm>
        <a:custGeom>
          <a:avLst/>
          <a:gdLst/>
          <a:ahLst/>
          <a:cxnLst/>
          <a:rect l="0" t="0" r="0" b="0"/>
          <a:pathLst>
            <a:path>
              <a:moveTo>
                <a:pt x="0" y="0"/>
              </a:moveTo>
              <a:lnTo>
                <a:pt x="0" y="332464"/>
              </a:lnTo>
              <a:lnTo>
                <a:pt x="2531892" y="332464"/>
              </a:lnTo>
              <a:lnTo>
                <a:pt x="2531892" y="4878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D3A16C-B89A-C44E-ACA6-DEAA5613EC8F}">
      <dsp:nvSpPr>
        <dsp:cNvPr id="0" name=""/>
        <dsp:cNvSpPr/>
      </dsp:nvSpPr>
      <dsp:spPr>
        <a:xfrm>
          <a:off x="6016777" y="1066678"/>
          <a:ext cx="91440" cy="487862"/>
        </a:xfrm>
        <a:custGeom>
          <a:avLst/>
          <a:gdLst/>
          <a:ahLst/>
          <a:cxnLst/>
          <a:rect l="0" t="0" r="0" b="0"/>
          <a:pathLst>
            <a:path>
              <a:moveTo>
                <a:pt x="45720" y="0"/>
              </a:moveTo>
              <a:lnTo>
                <a:pt x="45720" y="332464"/>
              </a:lnTo>
              <a:lnTo>
                <a:pt x="49695" y="332464"/>
              </a:lnTo>
              <a:lnTo>
                <a:pt x="49695" y="4878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D3FA6E-2206-8147-8EAB-C6D6624D0574}">
      <dsp:nvSpPr>
        <dsp:cNvPr id="0" name=""/>
        <dsp:cNvSpPr/>
      </dsp:nvSpPr>
      <dsp:spPr>
        <a:xfrm>
          <a:off x="3534580" y="2619731"/>
          <a:ext cx="2050233" cy="487862"/>
        </a:xfrm>
        <a:custGeom>
          <a:avLst/>
          <a:gdLst/>
          <a:ahLst/>
          <a:cxnLst/>
          <a:rect l="0" t="0" r="0" b="0"/>
          <a:pathLst>
            <a:path>
              <a:moveTo>
                <a:pt x="0" y="0"/>
              </a:moveTo>
              <a:lnTo>
                <a:pt x="0" y="332464"/>
              </a:lnTo>
              <a:lnTo>
                <a:pt x="2050233" y="332464"/>
              </a:lnTo>
              <a:lnTo>
                <a:pt x="2050233" y="48786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041FED-800E-FE48-BF0E-1E7E57194101}">
      <dsp:nvSpPr>
        <dsp:cNvPr id="0" name=""/>
        <dsp:cNvSpPr/>
      </dsp:nvSpPr>
      <dsp:spPr>
        <a:xfrm>
          <a:off x="3488860" y="2619731"/>
          <a:ext cx="91440" cy="487862"/>
        </a:xfrm>
        <a:custGeom>
          <a:avLst/>
          <a:gdLst/>
          <a:ahLst/>
          <a:cxnLst/>
          <a:rect l="0" t="0" r="0" b="0"/>
          <a:pathLst>
            <a:path>
              <a:moveTo>
                <a:pt x="45720" y="0"/>
              </a:moveTo>
              <a:lnTo>
                <a:pt x="45720" y="48786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C23E1-FA76-F14D-ABBF-51A4E7D1AD22}">
      <dsp:nvSpPr>
        <dsp:cNvPr id="0" name=""/>
        <dsp:cNvSpPr/>
      </dsp:nvSpPr>
      <dsp:spPr>
        <a:xfrm>
          <a:off x="1484346" y="2619731"/>
          <a:ext cx="2050233" cy="487862"/>
        </a:xfrm>
        <a:custGeom>
          <a:avLst/>
          <a:gdLst/>
          <a:ahLst/>
          <a:cxnLst/>
          <a:rect l="0" t="0" r="0" b="0"/>
          <a:pathLst>
            <a:path>
              <a:moveTo>
                <a:pt x="2050233" y="0"/>
              </a:moveTo>
              <a:lnTo>
                <a:pt x="2050233" y="332464"/>
              </a:lnTo>
              <a:lnTo>
                <a:pt x="0" y="332464"/>
              </a:lnTo>
              <a:lnTo>
                <a:pt x="0" y="48786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331163-66AB-814E-BE5A-9DB4379EE8D4}">
      <dsp:nvSpPr>
        <dsp:cNvPr id="0" name=""/>
        <dsp:cNvSpPr/>
      </dsp:nvSpPr>
      <dsp:spPr>
        <a:xfrm>
          <a:off x="3534580" y="1066678"/>
          <a:ext cx="2527916" cy="487862"/>
        </a:xfrm>
        <a:custGeom>
          <a:avLst/>
          <a:gdLst/>
          <a:ahLst/>
          <a:cxnLst/>
          <a:rect l="0" t="0" r="0" b="0"/>
          <a:pathLst>
            <a:path>
              <a:moveTo>
                <a:pt x="2527916" y="0"/>
              </a:moveTo>
              <a:lnTo>
                <a:pt x="2527916" y="332464"/>
              </a:lnTo>
              <a:lnTo>
                <a:pt x="0" y="332464"/>
              </a:lnTo>
              <a:lnTo>
                <a:pt x="0" y="48786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C984E7-2015-0D4A-85F3-467B7EEE2C8C}">
      <dsp:nvSpPr>
        <dsp:cNvPr id="0" name=""/>
        <dsp:cNvSpPr/>
      </dsp:nvSpPr>
      <dsp:spPr>
        <a:xfrm>
          <a:off x="5223765" y="1489"/>
          <a:ext cx="1677464" cy="1065189"/>
        </a:xfrm>
        <a:prstGeom prst="roundRect">
          <a:avLst>
            <a:gd name="adj" fmla="val 10000"/>
          </a:avLst>
        </a:prstGeom>
        <a:solidFill>
          <a:srgbClr val="5B9BD5"/>
        </a:soli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0A07BAA7-0290-5C45-8133-B012BC3F8D74}">
      <dsp:nvSpPr>
        <dsp:cNvPr id="0" name=""/>
        <dsp:cNvSpPr/>
      </dsp:nvSpPr>
      <dsp:spPr>
        <a:xfrm>
          <a:off x="5410150" y="178554"/>
          <a:ext cx="1677464"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LE RELAZIONI DEL CUG</a:t>
          </a:r>
          <a:endParaRPr lang="it-IT" sz="1600" b="1" kern="1200" dirty="0">
            <a:solidFill>
              <a:srgbClr val="000090"/>
            </a:solidFill>
            <a:latin typeface="Verdana"/>
            <a:cs typeface="Verdana"/>
          </a:endParaRPr>
        </a:p>
      </dsp:txBody>
      <dsp:txXfrm>
        <a:off x="5441348" y="209752"/>
        <a:ext cx="1615068" cy="1002793"/>
      </dsp:txXfrm>
    </dsp:sp>
    <dsp:sp modelId="{CCCCF559-BBFC-5F4B-9538-D73DEF82F9B9}">
      <dsp:nvSpPr>
        <dsp:cNvPr id="0" name=""/>
        <dsp:cNvSpPr/>
      </dsp:nvSpPr>
      <dsp:spPr>
        <a:xfrm>
          <a:off x="2441393" y="1554541"/>
          <a:ext cx="2186373"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4C3CC628-6AC6-AE45-8EFA-F2D856E64D81}">
      <dsp:nvSpPr>
        <dsp:cNvPr id="0" name=""/>
        <dsp:cNvSpPr/>
      </dsp:nvSpPr>
      <dsp:spPr>
        <a:xfrm>
          <a:off x="2627778" y="1731606"/>
          <a:ext cx="2186373"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All’esterno con le Istituzioni di riferimento</a:t>
          </a:r>
          <a:endParaRPr lang="it-IT" sz="1600" b="1" kern="1200" dirty="0">
            <a:solidFill>
              <a:srgbClr val="000090"/>
            </a:solidFill>
            <a:latin typeface="Verdana"/>
            <a:cs typeface="Verdana"/>
          </a:endParaRPr>
        </a:p>
      </dsp:txBody>
      <dsp:txXfrm>
        <a:off x="2658976" y="1762804"/>
        <a:ext cx="2123977" cy="1002793"/>
      </dsp:txXfrm>
    </dsp:sp>
    <dsp:sp modelId="{B2A1A099-36B2-E843-9C12-9647B0035F49}">
      <dsp:nvSpPr>
        <dsp:cNvPr id="0" name=""/>
        <dsp:cNvSpPr/>
      </dsp:nvSpPr>
      <dsp:spPr>
        <a:xfrm>
          <a:off x="645614" y="3107593"/>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E72855FD-A8FC-6B46-9B55-97E4DAD45AA1}">
      <dsp:nvSpPr>
        <dsp:cNvPr id="0" name=""/>
        <dsp:cNvSpPr/>
      </dsp:nvSpPr>
      <dsp:spPr>
        <a:xfrm>
          <a:off x="831999" y="3284659"/>
          <a:ext cx="1677464"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Consigliera/e di parità</a:t>
          </a:r>
          <a:endParaRPr lang="it-IT" sz="1600" b="1" kern="1200" dirty="0">
            <a:solidFill>
              <a:srgbClr val="000090"/>
            </a:solidFill>
            <a:latin typeface="Verdana"/>
            <a:cs typeface="Verdana"/>
          </a:endParaRPr>
        </a:p>
      </dsp:txBody>
      <dsp:txXfrm>
        <a:off x="863197" y="3315857"/>
        <a:ext cx="1615068" cy="1002793"/>
      </dsp:txXfrm>
    </dsp:sp>
    <dsp:sp modelId="{920B16CD-4076-4E43-9A66-9A4896939FE5}">
      <dsp:nvSpPr>
        <dsp:cNvPr id="0" name=""/>
        <dsp:cNvSpPr/>
      </dsp:nvSpPr>
      <dsp:spPr>
        <a:xfrm>
          <a:off x="2695848" y="3107593"/>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4158F18A-E85B-E644-A684-EE52D012534C}">
      <dsp:nvSpPr>
        <dsp:cNvPr id="0" name=""/>
        <dsp:cNvSpPr/>
      </dsp:nvSpPr>
      <dsp:spPr>
        <a:xfrm>
          <a:off x="2882233" y="3284659"/>
          <a:ext cx="1677464"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Gruppo di monitoraggio CUG (Dipartimenti  PO e FP)</a:t>
          </a:r>
          <a:endParaRPr lang="it-IT" sz="1600" b="1" kern="1200" dirty="0">
            <a:solidFill>
              <a:srgbClr val="000090"/>
            </a:solidFill>
            <a:latin typeface="Verdana"/>
            <a:cs typeface="Verdana"/>
          </a:endParaRPr>
        </a:p>
      </dsp:txBody>
      <dsp:txXfrm>
        <a:off x="2913431" y="3315857"/>
        <a:ext cx="1615068" cy="1002793"/>
      </dsp:txXfrm>
    </dsp:sp>
    <dsp:sp modelId="{39815EA9-6C5B-9342-8DF8-DCA5E38657EA}">
      <dsp:nvSpPr>
        <dsp:cNvPr id="0" name=""/>
        <dsp:cNvSpPr/>
      </dsp:nvSpPr>
      <dsp:spPr>
        <a:xfrm>
          <a:off x="4746082" y="3107593"/>
          <a:ext cx="1677464"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CBB0BDFE-988E-3F4D-9022-B324E9CE3253}">
      <dsp:nvSpPr>
        <dsp:cNvPr id="0" name=""/>
        <dsp:cNvSpPr/>
      </dsp:nvSpPr>
      <dsp:spPr>
        <a:xfrm>
          <a:off x="4932467" y="3284659"/>
          <a:ext cx="1677464"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UNAR</a:t>
          </a:r>
          <a:endParaRPr lang="it-IT" sz="1600" b="1" kern="1200" dirty="0">
            <a:solidFill>
              <a:srgbClr val="000090"/>
            </a:solidFill>
            <a:latin typeface="Verdana"/>
            <a:cs typeface="Verdana"/>
          </a:endParaRPr>
        </a:p>
      </dsp:txBody>
      <dsp:txXfrm>
        <a:off x="4963665" y="3315857"/>
        <a:ext cx="1615068" cy="1002793"/>
      </dsp:txXfrm>
    </dsp:sp>
    <dsp:sp modelId="{70596C4E-E065-9E4A-B0DA-F6BA8EC17799}">
      <dsp:nvSpPr>
        <dsp:cNvPr id="0" name=""/>
        <dsp:cNvSpPr/>
      </dsp:nvSpPr>
      <dsp:spPr>
        <a:xfrm>
          <a:off x="5000536" y="1554541"/>
          <a:ext cx="2131872"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C5C32162-68A9-3249-BAF1-7065C692D3AD}">
      <dsp:nvSpPr>
        <dsp:cNvPr id="0" name=""/>
        <dsp:cNvSpPr/>
      </dsp:nvSpPr>
      <dsp:spPr>
        <a:xfrm>
          <a:off x="5186921" y="1731606"/>
          <a:ext cx="2131872"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All’interno della amministrazione</a:t>
          </a:r>
          <a:endParaRPr lang="it-IT" sz="1600" b="1" kern="1200" dirty="0">
            <a:solidFill>
              <a:srgbClr val="000090"/>
            </a:solidFill>
            <a:latin typeface="Verdana"/>
            <a:cs typeface="Verdana"/>
          </a:endParaRPr>
        </a:p>
      </dsp:txBody>
      <dsp:txXfrm>
        <a:off x="5218119" y="1762804"/>
        <a:ext cx="2069476" cy="1002793"/>
      </dsp:txXfrm>
    </dsp:sp>
    <dsp:sp modelId="{60430282-3487-F84A-B892-CB17185FA54F}">
      <dsp:nvSpPr>
        <dsp:cNvPr id="0" name=""/>
        <dsp:cNvSpPr/>
      </dsp:nvSpPr>
      <dsp:spPr>
        <a:xfrm>
          <a:off x="7505178" y="1554541"/>
          <a:ext cx="2178422" cy="10651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innerShdw blurRad="63500" dist="50800" dir="13500000">
            <a:prstClr val="black">
              <a:alpha val="50000"/>
            </a:prstClr>
          </a:innerShdw>
        </a:effectLst>
      </dsp:spPr>
      <dsp:style>
        <a:lnRef idx="0">
          <a:scrgbClr r="0" g="0" b="0"/>
        </a:lnRef>
        <a:fillRef idx="3">
          <a:scrgbClr r="0" g="0" b="0"/>
        </a:fillRef>
        <a:effectRef idx="2">
          <a:scrgbClr r="0" g="0" b="0"/>
        </a:effectRef>
        <a:fontRef idx="minor">
          <a:schemeClr val="lt1"/>
        </a:fontRef>
      </dsp:style>
    </dsp:sp>
    <dsp:sp modelId="{B090DA8D-0BF3-8541-8DF2-8BA376E665A5}">
      <dsp:nvSpPr>
        <dsp:cNvPr id="0" name=""/>
        <dsp:cNvSpPr/>
      </dsp:nvSpPr>
      <dsp:spPr>
        <a:xfrm>
          <a:off x="7691563" y="1731606"/>
          <a:ext cx="2178422" cy="10651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innerShdw blurRad="63500" dist="50800" dir="8100000">
            <a:prstClr val="black">
              <a:alpha val="50000"/>
            </a:prstClr>
          </a:inn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smtClean="0">
              <a:solidFill>
                <a:srgbClr val="000090"/>
              </a:solidFill>
              <a:latin typeface="Verdana"/>
              <a:cs typeface="Verdana"/>
            </a:rPr>
            <a:t>Con gli altri CUG : “Forum dei CUG”</a:t>
          </a:r>
          <a:endParaRPr lang="it-IT" sz="1600" b="1" kern="1200" dirty="0">
            <a:solidFill>
              <a:srgbClr val="000090"/>
            </a:solidFill>
            <a:latin typeface="Verdana"/>
            <a:cs typeface="Verdana"/>
          </a:endParaRPr>
        </a:p>
      </dsp:txBody>
      <dsp:txXfrm>
        <a:off x="7722761" y="1762804"/>
        <a:ext cx="2116026" cy="100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95990-AA74-8E42-9D00-30D704DB922C}">
      <dsp:nvSpPr>
        <dsp:cNvPr id="0" name=""/>
        <dsp:cNvSpPr/>
      </dsp:nvSpPr>
      <dsp:spPr>
        <a:xfrm>
          <a:off x="0" y="764532"/>
          <a:ext cx="10515600"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7444E61-F6BD-0B42-9DE9-461AFC76AC35}">
      <dsp:nvSpPr>
        <dsp:cNvPr id="0" name=""/>
        <dsp:cNvSpPr/>
      </dsp:nvSpPr>
      <dsp:spPr>
        <a:xfrm>
          <a:off x="525780" y="425052"/>
          <a:ext cx="7360920"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022350">
            <a:lnSpc>
              <a:spcPct val="90000"/>
            </a:lnSpc>
            <a:spcBef>
              <a:spcPct val="0"/>
            </a:spcBef>
            <a:spcAft>
              <a:spcPct val="35000"/>
            </a:spcAft>
          </a:pPr>
          <a:r>
            <a:rPr lang="it-IT" sz="2300" kern="1200" dirty="0" smtClean="0"/>
            <a:t>Razionalizzazione</a:t>
          </a:r>
          <a:endParaRPr lang="it-IT" sz="2300" kern="1200" dirty="0"/>
        </a:p>
      </dsp:txBody>
      <dsp:txXfrm>
        <a:off x="558924" y="458196"/>
        <a:ext cx="7294632" cy="612672"/>
      </dsp:txXfrm>
    </dsp:sp>
    <dsp:sp modelId="{3F133E97-FEFD-9C44-8C56-66BE30D659D6}">
      <dsp:nvSpPr>
        <dsp:cNvPr id="0" name=""/>
        <dsp:cNvSpPr/>
      </dsp:nvSpPr>
      <dsp:spPr>
        <a:xfrm>
          <a:off x="0" y="1807812"/>
          <a:ext cx="10515600"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530BE8-BE56-5848-8699-21BAE1BF89CC}">
      <dsp:nvSpPr>
        <dsp:cNvPr id="0" name=""/>
        <dsp:cNvSpPr/>
      </dsp:nvSpPr>
      <dsp:spPr>
        <a:xfrm>
          <a:off x="525780" y="1468332"/>
          <a:ext cx="7360920"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022350">
            <a:lnSpc>
              <a:spcPct val="90000"/>
            </a:lnSpc>
            <a:spcBef>
              <a:spcPct val="0"/>
            </a:spcBef>
            <a:spcAft>
              <a:spcPct val="35000"/>
            </a:spcAft>
          </a:pPr>
          <a:r>
            <a:rPr lang="it-IT" sz="2300" kern="1200" dirty="0" smtClean="0"/>
            <a:t>Ampliamento dei campi di intervento </a:t>
          </a:r>
          <a:endParaRPr lang="it-IT" sz="2300" kern="1200" dirty="0"/>
        </a:p>
      </dsp:txBody>
      <dsp:txXfrm>
        <a:off x="558924" y="1501476"/>
        <a:ext cx="7294632" cy="612672"/>
      </dsp:txXfrm>
    </dsp:sp>
    <dsp:sp modelId="{386C5C0E-1D86-7B4C-B9DB-E85C85FD5F1B}">
      <dsp:nvSpPr>
        <dsp:cNvPr id="0" name=""/>
        <dsp:cNvSpPr/>
      </dsp:nvSpPr>
      <dsp:spPr>
        <a:xfrm>
          <a:off x="0" y="2851092"/>
          <a:ext cx="10515600"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C1B80B8-F96F-FC43-B44B-5192E5DD6C95}">
      <dsp:nvSpPr>
        <dsp:cNvPr id="0" name=""/>
        <dsp:cNvSpPr/>
      </dsp:nvSpPr>
      <dsp:spPr>
        <a:xfrm>
          <a:off x="525780" y="2511612"/>
          <a:ext cx="7360920"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022350">
            <a:lnSpc>
              <a:spcPct val="90000"/>
            </a:lnSpc>
            <a:spcBef>
              <a:spcPct val="0"/>
            </a:spcBef>
            <a:spcAft>
              <a:spcPct val="35000"/>
            </a:spcAft>
          </a:pPr>
          <a:r>
            <a:rPr lang="it-IT" sz="2300" kern="1200" dirty="0" smtClean="0"/>
            <a:t>Orientamento al miglioramento della efficienza della PA</a:t>
          </a:r>
          <a:endParaRPr lang="it-IT" sz="2300" kern="1200" dirty="0"/>
        </a:p>
      </dsp:txBody>
      <dsp:txXfrm>
        <a:off x="558924" y="2544756"/>
        <a:ext cx="7294632" cy="612672"/>
      </dsp:txXfrm>
    </dsp:sp>
    <dsp:sp modelId="{2A47E89A-3A18-0E45-A8D3-EC2BE3FDB28D}">
      <dsp:nvSpPr>
        <dsp:cNvPr id="0" name=""/>
        <dsp:cNvSpPr/>
      </dsp:nvSpPr>
      <dsp:spPr>
        <a:xfrm>
          <a:off x="0" y="3894372"/>
          <a:ext cx="10515600" cy="579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DA24D9B-6DD6-8B48-8BBE-8E0B26C057B1}">
      <dsp:nvSpPr>
        <dsp:cNvPr id="0" name=""/>
        <dsp:cNvSpPr/>
      </dsp:nvSpPr>
      <dsp:spPr>
        <a:xfrm>
          <a:off x="525780" y="3554892"/>
          <a:ext cx="7360920" cy="678960"/>
        </a:xfrm>
        <a:prstGeom prst="roundRect">
          <a:avLst/>
        </a:prstGeom>
        <a:solidFill>
          <a:schemeClr val="accent5">
            <a:lumMod val="75000"/>
          </a:schemeClr>
        </a:solidFill>
        <a:ln>
          <a:solidFill>
            <a:srgbClr val="FFFFFF"/>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022350">
            <a:lnSpc>
              <a:spcPct val="90000"/>
            </a:lnSpc>
            <a:spcBef>
              <a:spcPct val="0"/>
            </a:spcBef>
            <a:spcAft>
              <a:spcPct val="35000"/>
            </a:spcAft>
          </a:pPr>
          <a:r>
            <a:rPr lang="it-IT" sz="2300" kern="1200" dirty="0" smtClean="0"/>
            <a:t>Benessere organizzativo e parità nella prevenzione  </a:t>
          </a:r>
          <a:endParaRPr lang="it-IT" sz="2300" kern="1200" dirty="0"/>
        </a:p>
      </dsp:txBody>
      <dsp:txXfrm>
        <a:off x="558924" y="3588036"/>
        <a:ext cx="729463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30DC00E-5AC5-4C4B-8EF3-68662F2073B2}" type="datetimeFigureOut">
              <a:rPr lang="it-IT" smtClean="0"/>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248037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30DC00E-5AC5-4C4B-8EF3-68662F2073B2}" type="datetimeFigureOut">
              <a:rPr lang="it-IT" smtClean="0"/>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358831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30DC00E-5AC5-4C4B-8EF3-68662F2073B2}" type="datetimeFigureOut">
              <a:rPr lang="it-IT" smtClean="0"/>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67397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30DC00E-5AC5-4C4B-8EF3-68662F2073B2}" type="datetimeFigureOut">
              <a:rPr lang="it-IT" smtClean="0"/>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258867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30DC00E-5AC5-4C4B-8EF3-68662F2073B2}" type="datetimeFigureOut">
              <a:rPr lang="it-IT" smtClean="0"/>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187324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30DC00E-5AC5-4C4B-8EF3-68662F2073B2}" type="datetimeFigureOut">
              <a:rPr lang="it-IT" smtClean="0"/>
              <a:t>17/12/2019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222801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30DC00E-5AC5-4C4B-8EF3-68662F2073B2}" type="datetimeFigureOut">
              <a:rPr lang="it-IT" smtClean="0"/>
              <a:t>17/12/2019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380003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30DC00E-5AC5-4C4B-8EF3-68662F2073B2}" type="datetimeFigureOut">
              <a:rPr lang="it-IT" smtClean="0"/>
              <a:t>17/12/2019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290273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30DC00E-5AC5-4C4B-8EF3-68662F2073B2}" type="datetimeFigureOut">
              <a:rPr lang="it-IT" smtClean="0"/>
              <a:t>17/12/2019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370382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30DC00E-5AC5-4C4B-8EF3-68662F2073B2}" type="datetimeFigureOut">
              <a:rPr lang="it-IT" smtClean="0"/>
              <a:t>17/12/2019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72167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30DC00E-5AC5-4C4B-8EF3-68662F2073B2}" type="datetimeFigureOut">
              <a:rPr lang="it-IT" smtClean="0"/>
              <a:t>17/12/2019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66430A-2F67-49F8-90CB-A5E35377D1D5}" type="slidenum">
              <a:rPr lang="it-IT" smtClean="0"/>
              <a:t>‹N›</a:t>
            </a:fld>
            <a:endParaRPr lang="it-IT"/>
          </a:p>
        </p:txBody>
      </p:sp>
    </p:spTree>
    <p:extLst>
      <p:ext uri="{BB962C8B-B14F-4D97-AF65-F5344CB8AC3E}">
        <p14:creationId xmlns:p14="http://schemas.microsoft.com/office/powerpoint/2010/main" val="88624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DC00E-5AC5-4C4B-8EF3-68662F2073B2}" type="datetimeFigureOut">
              <a:rPr lang="it-IT" smtClean="0"/>
              <a:t>17/12/2019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6430A-2F67-49F8-90CB-A5E35377D1D5}" type="slidenum">
              <a:rPr lang="it-IT" smtClean="0"/>
              <a:t>‹N›</a:t>
            </a:fld>
            <a:endParaRPr lang="it-IT"/>
          </a:p>
        </p:txBody>
      </p:sp>
    </p:spTree>
    <p:extLst>
      <p:ext uri="{BB962C8B-B14F-4D97-AF65-F5344CB8AC3E}">
        <p14:creationId xmlns:p14="http://schemas.microsoft.com/office/powerpoint/2010/main" val="102809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94733"/>
            <a:ext cx="9144000" cy="3315230"/>
          </a:xfrm>
        </p:spPr>
        <p:txBody>
          <a:bodyPr>
            <a:normAutofit fontScale="90000"/>
          </a:bodyPr>
          <a:lstStyle/>
          <a:p>
            <a:r>
              <a:rPr lang="it-IT" dirty="0" smtClean="0">
                <a:solidFill>
                  <a:schemeClr val="accent1">
                    <a:lumMod val="75000"/>
                  </a:schemeClr>
                </a:solidFill>
              </a:rPr>
              <a:t>Ruolo e funzione del CUG: le relazioni con l’amministrazione di appartenenza</a:t>
            </a:r>
            <a:r>
              <a:rPr lang="it-IT" dirty="0" smtClean="0">
                <a:solidFill>
                  <a:schemeClr val="accent1">
                    <a:lumMod val="60000"/>
                    <a:lumOff val="40000"/>
                  </a:schemeClr>
                </a:solidFill>
              </a:rPr>
              <a:t/>
            </a:r>
            <a:br>
              <a:rPr lang="it-IT" dirty="0" smtClean="0">
                <a:solidFill>
                  <a:schemeClr val="accent1">
                    <a:lumMod val="60000"/>
                    <a:lumOff val="40000"/>
                  </a:schemeClr>
                </a:solidFill>
              </a:rPr>
            </a:br>
            <a:endParaRPr lang="it-IT" dirty="0">
              <a:solidFill>
                <a:schemeClr val="accent1">
                  <a:lumMod val="60000"/>
                  <a:lumOff val="40000"/>
                </a:schemeClr>
              </a:solidFill>
            </a:endParaRPr>
          </a:p>
        </p:txBody>
      </p:sp>
      <p:sp>
        <p:nvSpPr>
          <p:cNvPr id="3" name="Sottotitolo 2"/>
          <p:cNvSpPr>
            <a:spLocks noGrp="1"/>
          </p:cNvSpPr>
          <p:nvPr>
            <p:ph type="subTitle" idx="1"/>
          </p:nvPr>
        </p:nvSpPr>
        <p:spPr/>
        <p:txBody>
          <a:bodyPr>
            <a:normAutofit lnSpcReduction="10000"/>
          </a:bodyPr>
          <a:lstStyle/>
          <a:p>
            <a:endParaRPr lang="it-IT" dirty="0" smtClean="0"/>
          </a:p>
          <a:p>
            <a:endParaRPr lang="it-IT" dirty="0"/>
          </a:p>
          <a:p>
            <a:endParaRPr lang="it-IT" dirty="0" smtClean="0"/>
          </a:p>
          <a:p>
            <a:r>
              <a:rPr lang="it-IT" dirty="0"/>
              <a:t> </a:t>
            </a:r>
            <a:r>
              <a:rPr lang="it-IT" dirty="0" smtClean="0"/>
              <a:t>                              </a:t>
            </a:r>
            <a:r>
              <a:rPr lang="it-IT" dirty="0" smtClean="0">
                <a:solidFill>
                  <a:schemeClr val="accent1">
                    <a:lumMod val="75000"/>
                  </a:schemeClr>
                </a:solidFill>
              </a:rPr>
              <a:t>COMITATO UNICO DI GARANZIA - REGIONE PUGLIA </a:t>
            </a:r>
            <a:endParaRPr lang="it-IT" dirty="0">
              <a:solidFill>
                <a:schemeClr val="accent1">
                  <a:lumMod val="75000"/>
                </a:schemeClr>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67" y="3602038"/>
            <a:ext cx="1786467" cy="1786467"/>
          </a:xfrm>
          <a:prstGeom prst="rect">
            <a:avLst/>
          </a:prstGeom>
        </p:spPr>
      </p:pic>
    </p:spTree>
    <p:extLst>
      <p:ext uri="{BB962C8B-B14F-4D97-AF65-F5344CB8AC3E}">
        <p14:creationId xmlns:p14="http://schemas.microsoft.com/office/powerpoint/2010/main" val="52749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0090"/>
                </a:solidFill>
                <a:latin typeface="Verdana"/>
                <a:cs typeface="Verdana"/>
              </a:rPr>
              <a:t>Di sicuro, quanto al ruolo del CUG, possiamo dire che</a:t>
            </a:r>
            <a:endParaRPr lang="it-IT" dirty="0"/>
          </a:p>
        </p:txBody>
      </p:sp>
      <p:pic>
        <p:nvPicPr>
          <p:cNvPr id="6" name="Segnaposto contenuto 5"/>
          <p:cNvPicPr>
            <a:picLocks noGrp="1" noChangeAspect="1"/>
          </p:cNvPicPr>
          <p:nvPr>
            <p:ph idx="1"/>
          </p:nvPr>
        </p:nvPicPr>
        <p:blipFill>
          <a:blip r:embed="rId2"/>
          <a:stretch>
            <a:fillRect/>
          </a:stretch>
        </p:blipFill>
        <p:spPr>
          <a:xfrm>
            <a:off x="838200" y="2096582"/>
            <a:ext cx="10515600" cy="3809424"/>
          </a:xfrm>
          <a:prstGeom prst="rect">
            <a:avLst/>
          </a:prstGeom>
        </p:spPr>
      </p:pic>
    </p:spTree>
    <p:extLst>
      <p:ext uri="{BB962C8B-B14F-4D97-AF65-F5344CB8AC3E}">
        <p14:creationId xmlns:p14="http://schemas.microsoft.com/office/powerpoint/2010/main" val="6608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0090"/>
                </a:solidFill>
                <a:latin typeface="Verdana"/>
                <a:cs typeface="Verdana"/>
              </a:rPr>
              <a:t>Funzioni propositive </a:t>
            </a:r>
            <a:br>
              <a:rPr lang="it-IT" b="1" dirty="0" smtClean="0">
                <a:solidFill>
                  <a:srgbClr val="000090"/>
                </a:solidFill>
                <a:latin typeface="Verdana"/>
                <a:cs typeface="Verdana"/>
              </a:rPr>
            </a:br>
            <a:endParaRPr lang="it-IT" dirty="0"/>
          </a:p>
        </p:txBody>
      </p:sp>
      <p:sp>
        <p:nvSpPr>
          <p:cNvPr id="3" name="Segnaposto contenuto 2"/>
          <p:cNvSpPr>
            <a:spLocks noGrp="1"/>
          </p:cNvSpPr>
          <p:nvPr>
            <p:ph idx="1"/>
          </p:nvPr>
        </p:nvSpPr>
        <p:spPr>
          <a:xfrm>
            <a:off x="838200" y="1253067"/>
            <a:ext cx="10515600" cy="4923896"/>
          </a:xfrm>
        </p:spPr>
        <p:txBody>
          <a:bodyPr>
            <a:normAutofit fontScale="85000" lnSpcReduction="20000"/>
          </a:bodyPr>
          <a:lstStyle/>
          <a:p>
            <a:pPr algn="just">
              <a:lnSpc>
                <a:spcPct val="200000"/>
              </a:lnSpc>
              <a:buFontTx/>
              <a:buAutoNum type="arabicPeriod"/>
            </a:pPr>
            <a:r>
              <a:rPr lang="it-IT" sz="1600" i="1" dirty="0" smtClean="0">
                <a:solidFill>
                  <a:srgbClr val="000090"/>
                </a:solidFill>
                <a:latin typeface="Verdana"/>
                <a:cs typeface="Verdana"/>
              </a:rPr>
              <a:t>Predisposizione di </a:t>
            </a:r>
            <a:r>
              <a:rPr lang="it-IT" sz="1600" b="1" i="1" dirty="0" smtClean="0">
                <a:solidFill>
                  <a:srgbClr val="000090"/>
                </a:solidFill>
                <a:latin typeface="Verdana"/>
                <a:cs typeface="Verdana"/>
              </a:rPr>
              <a:t>piani di azioni positive</a:t>
            </a:r>
            <a:r>
              <a:rPr lang="it-IT" sz="1600" i="1" dirty="0" smtClean="0">
                <a:solidFill>
                  <a:srgbClr val="000090"/>
                </a:solidFill>
                <a:latin typeface="Verdana"/>
                <a:cs typeface="Verdana"/>
              </a:rPr>
              <a:t>, per favorire l</a:t>
            </a:r>
            <a:r>
              <a:rPr lang="ja-JP" altLang="it-IT" sz="1600" i="1" dirty="0" smtClean="0">
                <a:solidFill>
                  <a:srgbClr val="000090"/>
                </a:solidFill>
                <a:latin typeface="Verdana"/>
                <a:cs typeface="Verdana"/>
              </a:rPr>
              <a:t>’</a:t>
            </a:r>
            <a:r>
              <a:rPr lang="it-IT" altLang="ja-JP" sz="1600" i="1" dirty="0" smtClean="0">
                <a:solidFill>
                  <a:srgbClr val="000090"/>
                </a:solidFill>
                <a:latin typeface="Verdana"/>
                <a:cs typeface="Verdana"/>
              </a:rPr>
              <a:t>uguaglianza sostanziale sul lavoro tra uomini e donne</a:t>
            </a:r>
          </a:p>
          <a:p>
            <a:pPr algn="just">
              <a:lnSpc>
                <a:spcPct val="200000"/>
              </a:lnSpc>
              <a:buFontTx/>
              <a:buAutoNum type="arabicPeriod"/>
            </a:pPr>
            <a:r>
              <a:rPr lang="it-IT" sz="1600" i="1" dirty="0" smtClean="0">
                <a:solidFill>
                  <a:srgbClr val="000090"/>
                </a:solidFill>
                <a:latin typeface="Verdana"/>
                <a:cs typeface="Verdana"/>
              </a:rPr>
              <a:t>Politiche di </a:t>
            </a:r>
            <a:r>
              <a:rPr lang="it-IT" sz="1600" b="1" i="1" dirty="0" smtClean="0">
                <a:solidFill>
                  <a:srgbClr val="000090"/>
                </a:solidFill>
                <a:latin typeface="Verdana"/>
                <a:cs typeface="Verdana"/>
              </a:rPr>
              <a:t>conciliazione </a:t>
            </a:r>
            <a:r>
              <a:rPr lang="it-IT" sz="1600" i="1" dirty="0" smtClean="0">
                <a:solidFill>
                  <a:srgbClr val="000090"/>
                </a:solidFill>
                <a:latin typeface="Verdana"/>
                <a:cs typeface="Verdana"/>
              </a:rPr>
              <a:t>e diffusione della cultura di pari opportunità</a:t>
            </a:r>
          </a:p>
          <a:p>
            <a:pPr algn="just">
              <a:lnSpc>
                <a:spcPct val="200000"/>
              </a:lnSpc>
              <a:buFontTx/>
              <a:buAutoNum type="arabicPeriod"/>
            </a:pPr>
            <a:r>
              <a:rPr lang="it-IT" sz="1600" i="1" dirty="0" smtClean="0">
                <a:solidFill>
                  <a:srgbClr val="000090"/>
                </a:solidFill>
                <a:latin typeface="Verdana"/>
                <a:cs typeface="Verdana"/>
              </a:rPr>
              <a:t>Attuazione delle direttive comunitarie</a:t>
            </a:r>
          </a:p>
          <a:p>
            <a:pPr algn="just">
              <a:lnSpc>
                <a:spcPct val="200000"/>
              </a:lnSpc>
              <a:buFontTx/>
              <a:buAutoNum type="arabicPeriod"/>
            </a:pPr>
            <a:r>
              <a:rPr lang="it-IT" sz="1600" i="1" dirty="0" smtClean="0">
                <a:solidFill>
                  <a:srgbClr val="000090"/>
                </a:solidFill>
                <a:latin typeface="Verdana"/>
                <a:cs typeface="Verdana"/>
              </a:rPr>
              <a:t>Temi che rientrano nella propria competenza ai fini della contrattazione integrativa</a:t>
            </a:r>
          </a:p>
          <a:p>
            <a:pPr algn="just">
              <a:lnSpc>
                <a:spcPct val="200000"/>
              </a:lnSpc>
              <a:buFontTx/>
              <a:buAutoNum type="arabicPeriod"/>
            </a:pPr>
            <a:r>
              <a:rPr lang="it-IT" sz="1600" i="1" dirty="0" smtClean="0">
                <a:solidFill>
                  <a:srgbClr val="000090"/>
                </a:solidFill>
                <a:latin typeface="Verdana"/>
                <a:cs typeface="Verdana"/>
              </a:rPr>
              <a:t>Analisi e programmazione di genere  (es bilancio di genere)</a:t>
            </a:r>
          </a:p>
          <a:p>
            <a:pPr algn="just">
              <a:lnSpc>
                <a:spcPct val="200000"/>
              </a:lnSpc>
              <a:buFontTx/>
              <a:buAutoNum type="arabicPeriod"/>
            </a:pPr>
            <a:r>
              <a:rPr lang="it-IT" sz="1600" i="1" dirty="0" smtClean="0">
                <a:solidFill>
                  <a:srgbClr val="000090"/>
                </a:solidFill>
                <a:latin typeface="Verdana"/>
                <a:cs typeface="Verdana"/>
              </a:rPr>
              <a:t>Diffusione delle conoscenze ed esperienze sui problemi delle pari opportunità e sulle possibili soluzioni adottate da altre amministrazioni o enti, anche in collaborazione con la Consigliera di parità del territorio di riferimento</a:t>
            </a:r>
          </a:p>
          <a:p>
            <a:pPr algn="just">
              <a:lnSpc>
                <a:spcPct val="200000"/>
              </a:lnSpc>
              <a:buFontTx/>
              <a:buAutoNum type="arabicPeriod"/>
            </a:pPr>
            <a:r>
              <a:rPr lang="it-IT" sz="1600" i="1" dirty="0" smtClean="0">
                <a:solidFill>
                  <a:srgbClr val="000090"/>
                </a:solidFill>
                <a:latin typeface="Verdana"/>
                <a:cs typeface="Verdana"/>
              </a:rPr>
              <a:t>Azioni atte a favorire condizioni di benessere lavorativo</a:t>
            </a:r>
          </a:p>
          <a:p>
            <a:pPr>
              <a:lnSpc>
                <a:spcPct val="200000"/>
              </a:lnSpc>
              <a:buFontTx/>
              <a:buAutoNum type="arabicPeriod"/>
            </a:pPr>
            <a:r>
              <a:rPr lang="it-IT" sz="1600" i="1" dirty="0" smtClean="0">
                <a:solidFill>
                  <a:srgbClr val="000090"/>
                </a:solidFill>
                <a:latin typeface="Verdana"/>
                <a:cs typeface="Verdana"/>
              </a:rPr>
              <a:t>Azioni positive, interventi e progetti, quali </a:t>
            </a:r>
            <a:r>
              <a:rPr lang="it-IT" sz="1600" b="1" i="1" dirty="0" smtClean="0">
                <a:solidFill>
                  <a:srgbClr val="000090"/>
                </a:solidFill>
                <a:latin typeface="Verdana"/>
                <a:cs typeface="Verdana"/>
              </a:rPr>
              <a:t>indagini di clima</a:t>
            </a:r>
            <a:r>
              <a:rPr lang="it-IT" sz="1600" i="1" dirty="0" smtClean="0">
                <a:solidFill>
                  <a:srgbClr val="000090"/>
                </a:solidFill>
                <a:latin typeface="Verdana"/>
                <a:cs typeface="Verdana"/>
              </a:rPr>
              <a:t>, </a:t>
            </a:r>
            <a:r>
              <a:rPr lang="it-IT" sz="1600" b="1" i="1" dirty="0" smtClean="0">
                <a:solidFill>
                  <a:srgbClr val="000090"/>
                </a:solidFill>
                <a:latin typeface="Verdana"/>
                <a:cs typeface="Verdana"/>
              </a:rPr>
              <a:t>codici etici e di  condotta</a:t>
            </a:r>
            <a:r>
              <a:rPr lang="it-IT" sz="1600" i="1" dirty="0" smtClean="0">
                <a:solidFill>
                  <a:srgbClr val="000090"/>
                </a:solidFill>
                <a:latin typeface="Verdana"/>
                <a:cs typeface="Verdana"/>
              </a:rPr>
              <a:t>, idonei a prevenire o rimuovere situazioni di discriminazioni o violenze sessuali, morali o psicologiche – mobbing</a:t>
            </a:r>
          </a:p>
          <a:p>
            <a:endParaRPr lang="it-IT" sz="1600" dirty="0"/>
          </a:p>
        </p:txBody>
      </p:sp>
    </p:spTree>
    <p:extLst>
      <p:ext uri="{BB962C8B-B14F-4D97-AF65-F5344CB8AC3E}">
        <p14:creationId xmlns:p14="http://schemas.microsoft.com/office/powerpoint/2010/main" val="323895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0090"/>
                </a:solidFill>
                <a:latin typeface="Verdana"/>
                <a:cs typeface="Verdana"/>
              </a:rPr>
              <a:t>Le proposte di modifica</a:t>
            </a:r>
            <a:r>
              <a:rPr lang="mr-IN" b="1" dirty="0" smtClean="0">
                <a:solidFill>
                  <a:srgbClr val="000090"/>
                </a:solidFill>
                <a:latin typeface="Verdana"/>
                <a:cs typeface="Verdana"/>
              </a:rPr>
              <a:t>…</a:t>
            </a:r>
            <a:r>
              <a:rPr lang="it-IT" b="1" dirty="0" smtClean="0">
                <a:solidFill>
                  <a:srgbClr val="000090"/>
                </a:solidFill>
                <a:latin typeface="Verdana"/>
                <a:cs typeface="Verdana"/>
              </a:rPr>
              <a:t>..</a:t>
            </a:r>
            <a:br>
              <a:rPr lang="it-IT" b="1" dirty="0" smtClean="0">
                <a:solidFill>
                  <a:srgbClr val="000090"/>
                </a:solidFill>
                <a:latin typeface="Verdana"/>
                <a:cs typeface="Verdana"/>
              </a:rPr>
            </a:b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smtClean="0">
                <a:solidFill>
                  <a:srgbClr val="000090"/>
                </a:solidFill>
              </a:rPr>
              <a:t>Le proposte di modifica delle Linee guida (pervenute a vari livelli sia attraverso la rete dei CUG-Forum dei CUG- che attraverso la rete delle Consigliere di parità) riguardano soprattutto un allargamento delle funzioni propositive con riguardo alle indagini di clima e dunque al benessere organizzativo :</a:t>
            </a:r>
          </a:p>
          <a:p>
            <a:pPr marL="0" indent="0">
              <a:buNone/>
            </a:pPr>
            <a:endParaRPr lang="it-IT" dirty="0" smtClean="0">
              <a:solidFill>
                <a:srgbClr val="000090"/>
              </a:solidFill>
            </a:endParaRPr>
          </a:p>
          <a:p>
            <a:r>
              <a:rPr lang="it-IT" b="1" dirty="0" smtClean="0">
                <a:solidFill>
                  <a:srgbClr val="000090"/>
                </a:solidFill>
              </a:rPr>
              <a:t>indagini di clima (sia specifiche per il benessere organizzativo, sia con altro focus)</a:t>
            </a:r>
          </a:p>
          <a:p>
            <a:r>
              <a:rPr lang="it-IT" b="1" dirty="0" smtClean="0">
                <a:solidFill>
                  <a:srgbClr val="000090"/>
                </a:solidFill>
              </a:rPr>
              <a:t>azioni atte a favorire condizioni di benessere </a:t>
            </a:r>
          </a:p>
          <a:p>
            <a:r>
              <a:rPr lang="it-IT" b="1" dirty="0" smtClean="0">
                <a:solidFill>
                  <a:srgbClr val="000090"/>
                </a:solidFill>
              </a:rPr>
              <a:t>valorizzazione del personale</a:t>
            </a:r>
          </a:p>
          <a:p>
            <a:endParaRPr lang="it-IT" dirty="0"/>
          </a:p>
        </p:txBody>
      </p:sp>
    </p:spTree>
    <p:extLst>
      <p:ext uri="{BB962C8B-B14F-4D97-AF65-F5344CB8AC3E}">
        <p14:creationId xmlns:p14="http://schemas.microsoft.com/office/powerpoint/2010/main" val="422104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rgbClr val="000090"/>
                </a:solidFill>
                <a:latin typeface="Verdana"/>
                <a:cs typeface="Verdana"/>
              </a:rPr>
              <a:t/>
            </a:r>
            <a:br>
              <a:rPr lang="it-IT" b="1" dirty="0" smtClean="0">
                <a:solidFill>
                  <a:srgbClr val="000090"/>
                </a:solidFill>
                <a:latin typeface="Verdana"/>
                <a:cs typeface="Verdana"/>
              </a:rPr>
            </a:br>
            <a:r>
              <a:rPr lang="it-IT" b="1" dirty="0" smtClean="0">
                <a:solidFill>
                  <a:srgbClr val="000090"/>
                </a:solidFill>
                <a:latin typeface="Verdana"/>
                <a:cs typeface="Verdana"/>
              </a:rPr>
              <a:t>La funzione consultiva</a:t>
            </a:r>
            <a:br>
              <a:rPr lang="it-IT" b="1" dirty="0" smtClean="0">
                <a:solidFill>
                  <a:srgbClr val="000090"/>
                </a:solidFill>
                <a:latin typeface="Verdana"/>
                <a:cs typeface="Verdana"/>
              </a:rPr>
            </a:br>
            <a:r>
              <a:rPr lang="it-IT" sz="2700" dirty="0">
                <a:solidFill>
                  <a:srgbClr val="000090"/>
                </a:solidFill>
                <a:latin typeface="Verdana"/>
                <a:cs typeface="Verdana"/>
              </a:rPr>
              <a:t>FORMULA PARERI (sempre in via preventiva)su:</a:t>
            </a:r>
            <a:br>
              <a:rPr lang="it-IT" sz="2700" dirty="0">
                <a:solidFill>
                  <a:srgbClr val="000090"/>
                </a:solidFill>
                <a:latin typeface="Verdana"/>
                <a:cs typeface="Verdana"/>
              </a:rPr>
            </a:br>
            <a:r>
              <a:rPr lang="it-IT" sz="2700" dirty="0">
                <a:solidFill>
                  <a:srgbClr val="000090"/>
                </a:solidFill>
                <a:latin typeface="Verdana"/>
                <a:cs typeface="Verdana"/>
              </a:rPr>
              <a:t/>
            </a:r>
            <a:br>
              <a:rPr lang="it-IT" sz="2700" dirty="0">
                <a:solidFill>
                  <a:srgbClr val="000090"/>
                </a:solidFill>
                <a:latin typeface="Verdana"/>
                <a:cs typeface="Verdana"/>
              </a:rPr>
            </a:br>
            <a:endParaRPr lang="it-IT" sz="2700" dirty="0"/>
          </a:p>
        </p:txBody>
      </p:sp>
      <p:sp>
        <p:nvSpPr>
          <p:cNvPr id="3" name="Segnaposto contenuto 2"/>
          <p:cNvSpPr>
            <a:spLocks noGrp="1"/>
          </p:cNvSpPr>
          <p:nvPr>
            <p:ph idx="1"/>
          </p:nvPr>
        </p:nvSpPr>
        <p:spPr>
          <a:xfrm>
            <a:off x="838200" y="2404533"/>
            <a:ext cx="10515600" cy="3772430"/>
          </a:xfrm>
        </p:spPr>
        <p:txBody>
          <a:bodyPr>
            <a:normAutofit fontScale="85000" lnSpcReduction="10000"/>
          </a:bodyPr>
          <a:lstStyle/>
          <a:p>
            <a:pPr algn="just">
              <a:lnSpc>
                <a:spcPct val="200000"/>
              </a:lnSpc>
              <a:buFont typeface="Wingdings" charset="0"/>
              <a:buAutoNum type="arabicPeriod"/>
            </a:pPr>
            <a:r>
              <a:rPr lang="it-IT" sz="2400" i="1" dirty="0" smtClean="0">
                <a:solidFill>
                  <a:srgbClr val="000090"/>
                </a:solidFill>
                <a:latin typeface="Verdana"/>
                <a:cs typeface="Verdana"/>
              </a:rPr>
              <a:t>Progetti di riorganizzazione dell’</a:t>
            </a:r>
            <a:r>
              <a:rPr lang="it-IT" altLang="ja-JP" sz="2400" i="1" dirty="0" smtClean="0">
                <a:solidFill>
                  <a:srgbClr val="000090"/>
                </a:solidFill>
                <a:latin typeface="Verdana"/>
                <a:cs typeface="Verdana"/>
              </a:rPr>
              <a:t>Amministrazione di appartenenza</a:t>
            </a:r>
          </a:p>
          <a:p>
            <a:pPr algn="just">
              <a:lnSpc>
                <a:spcPct val="200000"/>
              </a:lnSpc>
              <a:buFont typeface="Wingdings" charset="0"/>
              <a:buAutoNum type="arabicPeriod"/>
            </a:pPr>
            <a:r>
              <a:rPr lang="it-IT" sz="2400" i="1" dirty="0" smtClean="0">
                <a:solidFill>
                  <a:srgbClr val="000090"/>
                </a:solidFill>
                <a:latin typeface="Verdana"/>
                <a:cs typeface="Verdana"/>
              </a:rPr>
              <a:t>Piani di formazione del personale</a:t>
            </a:r>
          </a:p>
          <a:p>
            <a:pPr algn="just">
              <a:lnSpc>
                <a:spcPct val="200000"/>
              </a:lnSpc>
              <a:buFont typeface="Wingdings" charset="0"/>
              <a:buAutoNum type="arabicPeriod"/>
            </a:pPr>
            <a:r>
              <a:rPr lang="it-IT" sz="2400" i="1" dirty="0" smtClean="0">
                <a:solidFill>
                  <a:srgbClr val="000090"/>
                </a:solidFill>
                <a:latin typeface="Verdana"/>
                <a:cs typeface="Verdana"/>
              </a:rPr>
              <a:t>Orario di lavoro, forme di flessibilità lavorativa e interventi di conciliazione</a:t>
            </a:r>
          </a:p>
          <a:p>
            <a:pPr algn="just">
              <a:lnSpc>
                <a:spcPct val="200000"/>
              </a:lnSpc>
              <a:buFont typeface="Wingdings" charset="0"/>
              <a:buAutoNum type="arabicPeriod"/>
            </a:pPr>
            <a:r>
              <a:rPr lang="it-IT" sz="2400" i="1" dirty="0" smtClean="0">
                <a:solidFill>
                  <a:srgbClr val="000090"/>
                </a:solidFill>
                <a:latin typeface="Verdana"/>
                <a:cs typeface="Verdana"/>
              </a:rPr>
              <a:t>Criteri di valutazione del personale</a:t>
            </a:r>
          </a:p>
          <a:p>
            <a:pPr algn="just">
              <a:lnSpc>
                <a:spcPct val="200000"/>
              </a:lnSpc>
              <a:buFont typeface="Wingdings" charset="0"/>
              <a:buAutoNum type="arabicPeriod"/>
            </a:pPr>
            <a:r>
              <a:rPr lang="it-IT" sz="2400" i="1" dirty="0" smtClean="0">
                <a:solidFill>
                  <a:srgbClr val="000090"/>
                </a:solidFill>
                <a:latin typeface="Verdana"/>
                <a:cs typeface="Verdana"/>
              </a:rPr>
              <a:t>Contrattazione integrativa  sui temi che rientrano nelle proprie competenze</a:t>
            </a:r>
          </a:p>
          <a:p>
            <a:endParaRPr lang="it-IT" dirty="0"/>
          </a:p>
        </p:txBody>
      </p:sp>
    </p:spTree>
    <p:extLst>
      <p:ext uri="{BB962C8B-B14F-4D97-AF65-F5344CB8AC3E}">
        <p14:creationId xmlns:p14="http://schemas.microsoft.com/office/powerpoint/2010/main" val="371268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0090"/>
                </a:solidFill>
                <a:latin typeface="Verdana"/>
                <a:cs typeface="Verdana"/>
              </a:rPr>
              <a:t>Il mancato esercizio della funzione consultiva: un’occasione mancata ?</a:t>
            </a:r>
            <a:br>
              <a:rPr lang="it-IT" b="1" dirty="0" smtClean="0">
                <a:solidFill>
                  <a:srgbClr val="000090"/>
                </a:solidFill>
                <a:latin typeface="Verdana"/>
                <a:cs typeface="Verdana"/>
              </a:rPr>
            </a:br>
            <a:endParaRPr lang="it-IT" dirty="0"/>
          </a:p>
        </p:txBody>
      </p:sp>
      <p:sp>
        <p:nvSpPr>
          <p:cNvPr id="3" name="Segnaposto contenuto 2"/>
          <p:cNvSpPr>
            <a:spLocks noGrp="1"/>
          </p:cNvSpPr>
          <p:nvPr>
            <p:ph idx="1"/>
          </p:nvPr>
        </p:nvSpPr>
        <p:spPr/>
        <p:txBody>
          <a:bodyPr>
            <a:normAutofit/>
          </a:bodyPr>
          <a:lstStyle/>
          <a:p>
            <a:pPr algn="just"/>
            <a:r>
              <a:rPr lang="it-IT" dirty="0" smtClean="0">
                <a:solidFill>
                  <a:srgbClr val="000090"/>
                </a:solidFill>
              </a:rPr>
              <a:t>Sì perché l’Amministrazione perde il valore aggiunto di cui il Comitato Unico di garanzia è portatore in quanto può essere:</a:t>
            </a:r>
          </a:p>
          <a:p>
            <a:pPr marL="0" indent="0" algn="just">
              <a:buNone/>
            </a:pPr>
            <a:endParaRPr lang="it-IT" dirty="0" smtClean="0">
              <a:solidFill>
                <a:srgbClr val="000090"/>
              </a:solidFill>
            </a:endParaRPr>
          </a:p>
          <a:p>
            <a:pPr marL="742950" lvl="1" indent="-285750" algn="just">
              <a:buFont typeface="Wingdings" charset="2"/>
              <a:buChar char="ü"/>
            </a:pPr>
            <a:r>
              <a:rPr lang="it-IT" b="1" dirty="0" smtClean="0">
                <a:solidFill>
                  <a:srgbClr val="000090"/>
                </a:solidFill>
              </a:rPr>
              <a:t>fattore di crescita del benessere </a:t>
            </a:r>
            <a:r>
              <a:rPr lang="it-IT" dirty="0" smtClean="0">
                <a:solidFill>
                  <a:srgbClr val="000090"/>
                </a:solidFill>
              </a:rPr>
              <a:t>in un periodo di crisi globale quale quello che stiamo vivendo</a:t>
            </a:r>
          </a:p>
          <a:p>
            <a:pPr marL="742950" lvl="1" indent="-285750" algn="just">
              <a:buFont typeface="Wingdings" charset="2"/>
              <a:buChar char="ü"/>
            </a:pPr>
            <a:r>
              <a:rPr lang="it-IT" dirty="0" smtClean="0">
                <a:solidFill>
                  <a:srgbClr val="000090"/>
                </a:solidFill>
              </a:rPr>
              <a:t>uno </a:t>
            </a:r>
            <a:r>
              <a:rPr lang="it-IT" b="1" dirty="0" smtClean="0">
                <a:solidFill>
                  <a:srgbClr val="000090"/>
                </a:solidFill>
              </a:rPr>
              <a:t>strumento funzionale ma poco costoso per favorire un clima migliore</a:t>
            </a:r>
            <a:endParaRPr lang="it-IT" dirty="0" smtClean="0">
              <a:solidFill>
                <a:srgbClr val="000090"/>
              </a:solidFill>
            </a:endParaRPr>
          </a:p>
          <a:p>
            <a:pPr marL="742950" lvl="1" indent="-285750" algn="just">
              <a:buFont typeface="Wingdings" charset="2"/>
              <a:buChar char="ü"/>
            </a:pPr>
            <a:r>
              <a:rPr lang="it-IT" dirty="0" smtClean="0">
                <a:solidFill>
                  <a:srgbClr val="000090"/>
                </a:solidFill>
              </a:rPr>
              <a:t>Un importante </a:t>
            </a:r>
            <a:r>
              <a:rPr lang="it-IT" b="1" dirty="0" smtClean="0">
                <a:solidFill>
                  <a:srgbClr val="000090"/>
                </a:solidFill>
              </a:rPr>
              <a:t>promotore di iniziative </a:t>
            </a:r>
            <a:r>
              <a:rPr lang="it-IT" dirty="0" smtClean="0">
                <a:solidFill>
                  <a:srgbClr val="000090"/>
                </a:solidFill>
              </a:rPr>
              <a:t>in ambiti importanti come la gestione del personale, l’organizzazione, la conciliazione, la salute </a:t>
            </a:r>
            <a:r>
              <a:rPr lang="it-IT" dirty="0" err="1" smtClean="0">
                <a:solidFill>
                  <a:srgbClr val="000090"/>
                </a:solidFill>
              </a:rPr>
              <a:t>ecc</a:t>
            </a:r>
            <a:r>
              <a:rPr lang="it-IT" dirty="0" smtClean="0">
                <a:solidFill>
                  <a:srgbClr val="000090"/>
                </a:solidFill>
              </a:rPr>
              <a:t>…</a:t>
            </a:r>
          </a:p>
          <a:p>
            <a:pPr marL="742950" lvl="1" indent="-285750" algn="just">
              <a:buFont typeface="Wingdings" charset="2"/>
              <a:buChar char="ü"/>
            </a:pPr>
            <a:r>
              <a:rPr lang="it-IT" dirty="0" smtClean="0">
                <a:solidFill>
                  <a:srgbClr val="000090"/>
                </a:solidFill>
              </a:rPr>
              <a:t>Un attento </a:t>
            </a:r>
            <a:r>
              <a:rPr lang="it-IT" b="1" dirty="0" smtClean="0">
                <a:solidFill>
                  <a:srgbClr val="000090"/>
                </a:solidFill>
              </a:rPr>
              <a:t>sensore del clima generale</a:t>
            </a:r>
            <a:r>
              <a:rPr lang="it-IT" dirty="0" smtClean="0">
                <a:solidFill>
                  <a:srgbClr val="000090"/>
                </a:solidFill>
              </a:rPr>
              <a:t>, facilitato anche dalla composizione paritetica</a:t>
            </a:r>
          </a:p>
          <a:p>
            <a:endParaRPr lang="it-IT" dirty="0"/>
          </a:p>
        </p:txBody>
      </p:sp>
    </p:spTree>
    <p:extLst>
      <p:ext uri="{BB962C8B-B14F-4D97-AF65-F5344CB8AC3E}">
        <p14:creationId xmlns:p14="http://schemas.microsoft.com/office/powerpoint/2010/main" val="21387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0090"/>
                </a:solidFill>
                <a:latin typeface="Verdana"/>
                <a:cs typeface="Verdana"/>
              </a:rPr>
              <a:t>La funzione consultiva </a:t>
            </a:r>
            <a:br>
              <a:rPr lang="it-IT" b="1" dirty="0" smtClean="0">
                <a:solidFill>
                  <a:srgbClr val="000090"/>
                </a:solidFill>
                <a:latin typeface="Verdana"/>
                <a:cs typeface="Verdana"/>
              </a:rPr>
            </a:b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solidFill>
                  <a:srgbClr val="000090"/>
                </a:solidFill>
              </a:rPr>
              <a:t>Le difficoltà incontrate nella generalità delle amministrazioni per l’esercizio della funzione consultiva inducono a far ritenere che questo sia il cuore della questione relativa al riconoscimento della funzione del CUG nelle amministrazioni di appartenenza.</a:t>
            </a:r>
          </a:p>
          <a:p>
            <a:pPr marL="0" indent="0" algn="just">
              <a:buNone/>
            </a:pPr>
            <a:r>
              <a:rPr lang="it-IT" u="sng" dirty="0" smtClean="0">
                <a:solidFill>
                  <a:srgbClr val="000090"/>
                </a:solidFill>
              </a:rPr>
              <a:t>Un organismo per poter lavorare in una PA deve essere riconosciuto sia da chi ha un ruolo istituzionale che dalla generalità di chi vi lavora</a:t>
            </a:r>
            <a:r>
              <a:rPr lang="it-IT" dirty="0" smtClean="0">
                <a:solidFill>
                  <a:srgbClr val="000090"/>
                </a:solidFill>
              </a:rPr>
              <a:t>.</a:t>
            </a:r>
          </a:p>
          <a:p>
            <a:pPr marL="0" indent="0" algn="just">
              <a:buNone/>
            </a:pPr>
            <a:r>
              <a:rPr lang="it-IT" dirty="0" smtClean="0">
                <a:solidFill>
                  <a:srgbClr val="000090"/>
                </a:solidFill>
              </a:rPr>
              <a:t>La funzione consultiva presuppone proprio il riconoscimento delle funzioni e del ruolo del CUG come valore aggiunto per la Amministrazione.</a:t>
            </a:r>
          </a:p>
          <a:p>
            <a:pPr marL="0" indent="0" algn="just">
              <a:buNone/>
            </a:pPr>
            <a:r>
              <a:rPr lang="it-IT" dirty="0" smtClean="0">
                <a:solidFill>
                  <a:srgbClr val="000090"/>
                </a:solidFill>
              </a:rPr>
              <a:t>E’ esperienza diffusa che questa sia una delle più comuni segnalazioni al gruppo di monitoraggio CUG ed anche uno degli obiettivi assunti dal Forum dei CUG per trovare una adeguata soluzione, soluzione che peraltro non può prescindere dal mutamento culturale e dal superamento di alcuni pregiudizi.</a:t>
            </a:r>
          </a:p>
          <a:p>
            <a:endParaRPr lang="it-IT" dirty="0"/>
          </a:p>
        </p:txBody>
      </p:sp>
    </p:spTree>
    <p:extLst>
      <p:ext uri="{BB962C8B-B14F-4D97-AF65-F5344CB8AC3E}">
        <p14:creationId xmlns:p14="http://schemas.microsoft.com/office/powerpoint/2010/main" val="35987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0090"/>
                </a:solidFill>
                <a:latin typeface="Verdana"/>
                <a:cs typeface="Verdana"/>
              </a:rPr>
              <a:t>Siamo di fronte ad un: </a:t>
            </a:r>
            <a:br>
              <a:rPr lang="it-IT" b="1" dirty="0" smtClean="0">
                <a:solidFill>
                  <a:srgbClr val="000090"/>
                </a:solidFill>
                <a:latin typeface="Verdana"/>
                <a:cs typeface="Verdana"/>
              </a:rPr>
            </a:br>
            <a:endParaRPr lang="it-IT" dirty="0"/>
          </a:p>
        </p:txBody>
      </p:sp>
      <p:pic>
        <p:nvPicPr>
          <p:cNvPr id="4" name="Segnaposto contenuto 3"/>
          <p:cNvPicPr>
            <a:picLocks noGrp="1" noChangeAspect="1"/>
          </p:cNvPicPr>
          <p:nvPr>
            <p:ph idx="1"/>
          </p:nvPr>
        </p:nvPicPr>
        <p:blipFill>
          <a:blip r:embed="rId2"/>
          <a:stretch>
            <a:fillRect/>
          </a:stretch>
        </p:blipFill>
        <p:spPr>
          <a:xfrm>
            <a:off x="2960330" y="1825625"/>
            <a:ext cx="6271340" cy="4351338"/>
          </a:xfrm>
          <a:prstGeom prst="rect">
            <a:avLst/>
          </a:prstGeom>
        </p:spPr>
      </p:pic>
    </p:spTree>
    <p:extLst>
      <p:ext uri="{BB962C8B-B14F-4D97-AF65-F5344CB8AC3E}">
        <p14:creationId xmlns:p14="http://schemas.microsoft.com/office/powerpoint/2010/main" val="243536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048000" y="2413338"/>
            <a:ext cx="6096000" cy="3046988"/>
          </a:xfrm>
          <a:prstGeom prst="rect">
            <a:avLst/>
          </a:prstGeom>
        </p:spPr>
        <p:txBody>
          <a:bodyPr>
            <a:spAutoFit/>
          </a:bodyPr>
          <a:lstStyle/>
          <a:p>
            <a:pPr algn="just"/>
            <a:r>
              <a:rPr lang="it-IT" sz="2400" dirty="0" smtClean="0">
                <a:solidFill>
                  <a:srgbClr val="000090"/>
                </a:solidFill>
              </a:rPr>
              <a:t>Voglio concludere con la frase assunta dal Forum dei CUG a simbolo della propria azione </a:t>
            </a:r>
          </a:p>
          <a:p>
            <a:pPr algn="ctr"/>
            <a:r>
              <a:rPr lang="it-IT" sz="2400" i="1" dirty="0" smtClean="0">
                <a:solidFill>
                  <a:srgbClr val="000090"/>
                </a:solidFill>
              </a:rPr>
              <a:t>“Sono le azioni che contano.</a:t>
            </a:r>
          </a:p>
          <a:p>
            <a:pPr algn="ctr"/>
            <a:r>
              <a:rPr lang="it-IT" sz="2400" i="1" dirty="0" smtClean="0">
                <a:solidFill>
                  <a:srgbClr val="000090"/>
                </a:solidFill>
              </a:rPr>
              <a:t>I nostri pensieri, per quanto buoni possano essere, sono perle false fintanto che non vengono trasformati in azioni. </a:t>
            </a:r>
            <a:endParaRPr lang="it-IT" sz="2400" dirty="0" smtClean="0">
              <a:solidFill>
                <a:srgbClr val="000090"/>
              </a:solidFill>
            </a:endParaRPr>
          </a:p>
          <a:p>
            <a:pPr algn="ctr"/>
            <a:r>
              <a:rPr lang="it-IT" sz="2400" i="1" dirty="0" smtClean="0">
                <a:solidFill>
                  <a:srgbClr val="000090"/>
                </a:solidFill>
              </a:rPr>
              <a:t>Sii il cambiamento che vuoi vedere nel mondo”.</a:t>
            </a:r>
          </a:p>
          <a:p>
            <a:pPr algn="ctr"/>
            <a:r>
              <a:rPr lang="it-IT" sz="2400" i="1" dirty="0" smtClean="0">
                <a:solidFill>
                  <a:srgbClr val="000090"/>
                </a:solidFill>
              </a:rPr>
              <a:t>(Mahatma Gandhi)</a:t>
            </a:r>
            <a:endParaRPr lang="it-IT" sz="2400" dirty="0" smtClean="0">
              <a:solidFill>
                <a:srgbClr val="000090"/>
              </a:solidFill>
            </a:endParaRPr>
          </a:p>
        </p:txBody>
      </p:sp>
    </p:spTree>
    <p:extLst>
      <p:ext uri="{BB962C8B-B14F-4D97-AF65-F5344CB8AC3E}">
        <p14:creationId xmlns:p14="http://schemas.microsoft.com/office/powerpoint/2010/main" val="412981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0090"/>
                </a:solidFill>
              </a:rPr>
              <a:t>Ruolo e funzione del Cug : aspetti di cui ancora parlare</a:t>
            </a:r>
            <a:r>
              <a:rPr lang="mr-IN" dirty="0" smtClean="0">
                <a:solidFill>
                  <a:srgbClr val="000090"/>
                </a:solidFill>
              </a:rPr>
              <a:t>……</a:t>
            </a:r>
            <a:r>
              <a:rPr lang="it-IT" dirty="0" smtClean="0">
                <a:solidFill>
                  <a:srgbClr val="000090"/>
                </a:solidFill>
              </a:rPr>
              <a:t>.</a:t>
            </a:r>
            <a:endParaRPr lang="it-IT" dirty="0"/>
          </a:p>
        </p:txBody>
      </p:sp>
      <p:graphicFrame>
        <p:nvGraphicFramePr>
          <p:cNvPr id="4" name="Segnaposto contenuto 16"/>
          <p:cNvGraphicFramePr>
            <a:graphicFrameLocks noGrp="1"/>
          </p:cNvGraphicFramePr>
          <p:nvPr>
            <p:ph idx="1"/>
            <p:extLst>
              <p:ext uri="{D42A27DB-BD31-4B8C-83A1-F6EECF244321}">
                <p14:modId xmlns:p14="http://schemas.microsoft.com/office/powerpoint/2010/main" val="3471829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30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b="1" dirty="0" smtClean="0">
                <a:solidFill>
                  <a:srgbClr val="000090"/>
                </a:solidFill>
                <a:latin typeface="Verdana"/>
                <a:cs typeface="Verdana"/>
              </a:rPr>
              <a:t>La legge istitutiva dei CUG: </a:t>
            </a:r>
            <a:r>
              <a:rPr lang="it-IT" sz="2700" dirty="0" smtClean="0">
                <a:solidFill>
                  <a:srgbClr val="000090"/>
                </a:solidFill>
                <a:latin typeface="Verdana"/>
                <a:cs typeface="Verdana"/>
              </a:rPr>
              <a:t>la l.183/2010 modifica il </a:t>
            </a:r>
            <a:r>
              <a:rPr lang="it-IT" sz="2700" dirty="0" err="1" smtClean="0">
                <a:solidFill>
                  <a:srgbClr val="000090"/>
                </a:solidFill>
                <a:latin typeface="Verdana"/>
                <a:cs typeface="Verdana"/>
              </a:rPr>
              <a:t>D.Lgs.</a:t>
            </a:r>
            <a:r>
              <a:rPr lang="it-IT" sz="2700" dirty="0" smtClean="0">
                <a:solidFill>
                  <a:srgbClr val="000090"/>
                </a:solidFill>
                <a:latin typeface="Verdana"/>
                <a:cs typeface="Verdana"/>
              </a:rPr>
              <a:t> 165/2001 agli artt. 1,7 e 57</a:t>
            </a:r>
            <a:r>
              <a:rPr lang="it-IT" dirty="0" smtClean="0">
                <a:solidFill>
                  <a:srgbClr val="000090"/>
                </a:solidFill>
                <a:latin typeface="Verdana"/>
                <a:cs typeface="Verdana"/>
              </a:rPr>
              <a:t/>
            </a:r>
            <a:br>
              <a:rPr lang="it-IT" dirty="0" smtClean="0">
                <a:solidFill>
                  <a:srgbClr val="000090"/>
                </a:solidFill>
                <a:latin typeface="Verdana"/>
                <a:cs typeface="Verdana"/>
              </a:rPr>
            </a:br>
            <a:endParaRPr lang="it-IT" dirty="0"/>
          </a:p>
        </p:txBody>
      </p:sp>
      <p:sp>
        <p:nvSpPr>
          <p:cNvPr id="3" name="Segnaposto contenuto 2"/>
          <p:cNvSpPr>
            <a:spLocks noGrp="1"/>
          </p:cNvSpPr>
          <p:nvPr>
            <p:ph idx="1"/>
          </p:nvPr>
        </p:nvSpPr>
        <p:spPr>
          <a:xfrm>
            <a:off x="838200" y="1549400"/>
            <a:ext cx="10515600" cy="4627563"/>
          </a:xfrm>
        </p:spPr>
        <p:txBody>
          <a:bodyPr>
            <a:normAutofit fontScale="92500" lnSpcReduction="20000"/>
          </a:bodyPr>
          <a:lstStyle/>
          <a:p>
            <a:pPr algn="just"/>
            <a:r>
              <a:rPr lang="it-IT" dirty="0" smtClean="0">
                <a:solidFill>
                  <a:srgbClr val="000090"/>
                </a:solidFill>
              </a:rPr>
              <a:t>La </a:t>
            </a:r>
            <a:r>
              <a:rPr lang="it-IT" b="1" dirty="0" smtClean="0">
                <a:solidFill>
                  <a:srgbClr val="000090"/>
                </a:solidFill>
              </a:rPr>
              <a:t>legge 4 novembre 2010, n. 183 (c.d. “Collegato lavoro”)</a:t>
            </a:r>
            <a:r>
              <a:rPr lang="it-IT" dirty="0" smtClean="0">
                <a:solidFill>
                  <a:srgbClr val="000090"/>
                </a:solidFill>
              </a:rPr>
              <a:t> prevede che le pubbliche amministrazioni costituiscano </a:t>
            </a:r>
            <a:r>
              <a:rPr lang="it-IT" i="1" dirty="0" smtClean="0">
                <a:solidFill>
                  <a:srgbClr val="000090"/>
                </a:solidFill>
              </a:rPr>
              <a:t>"al proprio interno, entro centoventi giorni dalla data di entrata in vigore della  presente disposizione e senza</a:t>
            </a:r>
            <a:r>
              <a:rPr lang="it-IT" dirty="0" smtClean="0">
                <a:solidFill>
                  <a:srgbClr val="000090"/>
                </a:solidFill>
              </a:rPr>
              <a:t> </a:t>
            </a:r>
            <a:r>
              <a:rPr lang="it-IT" i="1" dirty="0" smtClean="0">
                <a:solidFill>
                  <a:srgbClr val="000090"/>
                </a:solidFill>
              </a:rPr>
              <a:t>nuovi o maggiori oneri per la funzione pubblica, </a:t>
            </a:r>
            <a:r>
              <a:rPr lang="it-IT" dirty="0" smtClean="0">
                <a:solidFill>
                  <a:srgbClr val="000090"/>
                </a:solidFill>
              </a:rPr>
              <a:t>il </a:t>
            </a:r>
            <a:r>
              <a:rPr lang="it-IT" b="1" i="1" dirty="0" smtClean="0">
                <a:solidFill>
                  <a:srgbClr val="000090"/>
                </a:solidFill>
              </a:rPr>
              <a:t>“Comitato unico di garanzia per le pari opportunità, la valorizzazione del benessere di chi lavora e contro le discriminazioni”</a:t>
            </a:r>
            <a:r>
              <a:rPr lang="it-IT" i="1" dirty="0" smtClean="0">
                <a:solidFill>
                  <a:srgbClr val="000090"/>
                </a:solidFill>
              </a:rPr>
              <a:t> </a:t>
            </a:r>
            <a:r>
              <a:rPr lang="it-IT" b="1" i="1" dirty="0" smtClean="0">
                <a:solidFill>
                  <a:srgbClr val="000090"/>
                </a:solidFill>
              </a:rPr>
              <a:t>che sostituisce</a:t>
            </a:r>
            <a:r>
              <a:rPr lang="it-IT" i="1" dirty="0" smtClean="0">
                <a:solidFill>
                  <a:srgbClr val="000090"/>
                </a:solidFill>
              </a:rPr>
              <a:t>, </a:t>
            </a:r>
            <a:r>
              <a:rPr lang="it-IT" b="1" i="1" dirty="0" smtClean="0">
                <a:solidFill>
                  <a:srgbClr val="000090"/>
                </a:solidFill>
              </a:rPr>
              <a:t>unificando le competenze in un solo organismo</a:t>
            </a:r>
            <a:r>
              <a:rPr lang="it-IT" i="1" dirty="0" smtClean="0">
                <a:solidFill>
                  <a:srgbClr val="000090"/>
                </a:solidFill>
              </a:rPr>
              <a:t>, i comitati per le pari opportunità e i comitati paritetici sul fenomeno del mobbing, costituiti in applicazione della contrattazione collettiva, dei quali assume tutte le funzioni previste dalla legge, dai contratti collettivi relativi al personale delle amministrazioni pubbliche o da altre disposizioni”(art. 57, comma 1).</a:t>
            </a:r>
          </a:p>
          <a:p>
            <a:pPr marL="0" indent="0" algn="just">
              <a:buNone/>
            </a:pPr>
            <a:r>
              <a:rPr lang="it-IT" b="1" u="sng" dirty="0" smtClean="0">
                <a:solidFill>
                  <a:srgbClr val="000090"/>
                </a:solidFill>
              </a:rPr>
              <a:t>A quasi otto anni dalla legge istitutiva si può affermare con certezza che i Cug sono stati istituiti in tutte le amministrazioni medio grandi ed anche in un’alta percentuale delle piccole.</a:t>
            </a:r>
          </a:p>
          <a:p>
            <a:endParaRPr lang="it-IT" dirty="0"/>
          </a:p>
        </p:txBody>
      </p:sp>
    </p:spTree>
    <p:extLst>
      <p:ext uri="{BB962C8B-B14F-4D97-AF65-F5344CB8AC3E}">
        <p14:creationId xmlns:p14="http://schemas.microsoft.com/office/powerpoint/2010/main" val="16583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0090"/>
                </a:solidFill>
                <a:latin typeface="Verdana"/>
                <a:cs typeface="Verdana"/>
              </a:rPr>
              <a:t>Alcuni punti salienti della disciplina normativa </a:t>
            </a:r>
            <a:br>
              <a:rPr lang="it-IT" b="1" dirty="0" smtClean="0">
                <a:solidFill>
                  <a:srgbClr val="000090"/>
                </a:solidFill>
                <a:latin typeface="Verdana"/>
                <a:cs typeface="Verdana"/>
              </a:rPr>
            </a:br>
            <a:endParaRPr lang="it-IT" dirty="0"/>
          </a:p>
        </p:txBody>
      </p:sp>
      <p:sp>
        <p:nvSpPr>
          <p:cNvPr id="3" name="Segnaposto contenuto 2"/>
          <p:cNvSpPr>
            <a:spLocks noGrp="1"/>
          </p:cNvSpPr>
          <p:nvPr>
            <p:ph idx="1"/>
          </p:nvPr>
        </p:nvSpPr>
        <p:spPr/>
        <p:txBody>
          <a:bodyPr>
            <a:normAutofit fontScale="70000" lnSpcReduction="20000"/>
          </a:bodyPr>
          <a:lstStyle/>
          <a:p>
            <a:pPr algn="just"/>
            <a:r>
              <a:rPr lang="it-IT" b="1" dirty="0" smtClean="0">
                <a:solidFill>
                  <a:srgbClr val="000090"/>
                </a:solidFill>
              </a:rPr>
              <a:t>Art. 1, n.1 lettera c, del D.lgs.165/2001 </a:t>
            </a:r>
            <a:r>
              <a:rPr lang="it-IT" dirty="0" smtClean="0">
                <a:solidFill>
                  <a:srgbClr val="000090"/>
                </a:solidFill>
              </a:rPr>
              <a:t>:</a:t>
            </a:r>
          </a:p>
          <a:p>
            <a:pPr marL="0" indent="0" algn="just">
              <a:buNone/>
            </a:pPr>
            <a:r>
              <a:rPr lang="it-IT" dirty="0" smtClean="0">
                <a:solidFill>
                  <a:srgbClr val="000090"/>
                </a:solidFill>
              </a:rPr>
              <a:t>c) </a:t>
            </a:r>
            <a:r>
              <a:rPr lang="it-IT" i="1" u="sng" dirty="0" smtClean="0">
                <a:solidFill>
                  <a:srgbClr val="000090"/>
                </a:solidFill>
              </a:rPr>
              <a:t>realizzare la migliore utilizzazione delle risorse umane nelle pubbliche amministrazioni</a:t>
            </a:r>
            <a:r>
              <a:rPr lang="it-IT" i="1" dirty="0" smtClean="0">
                <a:solidFill>
                  <a:srgbClr val="000090"/>
                </a:solidFill>
              </a:rPr>
              <a:t>, assicurando la formazione e lo sviluppo professionale dei dipendenti, applicando condizioni uniformi rispetto a quelle del lavoro privato, </a:t>
            </a:r>
            <a:r>
              <a:rPr lang="it-IT" i="1" u="sng" dirty="0" smtClean="0">
                <a:solidFill>
                  <a:srgbClr val="000090"/>
                </a:solidFill>
              </a:rPr>
              <a:t>garantendo pari opportunità alle lavoratrici ed ai lavoratori nonché l'assenza di qualunque forma di discriminazione e di violenza morale o psichica </a:t>
            </a:r>
            <a:r>
              <a:rPr lang="it-IT" i="1" dirty="0" smtClean="0">
                <a:solidFill>
                  <a:srgbClr val="000090"/>
                </a:solidFill>
              </a:rPr>
              <a:t>(lettera così sostituita dall'art. 21, comma 1, lettera a), legge n. 183 del 2010);</a:t>
            </a:r>
          </a:p>
          <a:p>
            <a:pPr algn="just"/>
            <a:endParaRPr lang="it-IT" b="1" dirty="0" smtClean="0">
              <a:solidFill>
                <a:srgbClr val="000090"/>
              </a:solidFill>
            </a:endParaRPr>
          </a:p>
          <a:p>
            <a:pPr algn="just"/>
            <a:r>
              <a:rPr lang="it-IT" b="1" dirty="0" smtClean="0">
                <a:solidFill>
                  <a:srgbClr val="000090"/>
                </a:solidFill>
              </a:rPr>
              <a:t>Art.7, n.1 del </a:t>
            </a:r>
            <a:r>
              <a:rPr lang="it-IT" b="1" dirty="0" err="1" smtClean="0">
                <a:solidFill>
                  <a:srgbClr val="000090"/>
                </a:solidFill>
              </a:rPr>
              <a:t>D.Lgs.</a:t>
            </a:r>
            <a:r>
              <a:rPr lang="it-IT" b="1" dirty="0" smtClean="0">
                <a:solidFill>
                  <a:srgbClr val="000090"/>
                </a:solidFill>
              </a:rPr>
              <a:t> 165/2001</a:t>
            </a:r>
            <a:r>
              <a:rPr lang="it-IT" dirty="0" smtClean="0">
                <a:solidFill>
                  <a:srgbClr val="000090"/>
                </a:solidFill>
              </a:rPr>
              <a:t>:</a:t>
            </a:r>
          </a:p>
          <a:p>
            <a:pPr marL="0" indent="0" algn="just">
              <a:buNone/>
            </a:pPr>
            <a:r>
              <a:rPr lang="it-IT" i="1" dirty="0" smtClean="0">
                <a:solidFill>
                  <a:srgbClr val="000090"/>
                </a:solidFill>
              </a:rPr>
              <a:t>1. Le pubbliche amministrazioni garantiscono parità e pari opportunità tra uomini e donne e l'assenza di ogni forma di discriminazione, diretta e indiretta, relativa al genere, all'età, all'orientamento sessuale, alla razza, all'origine etnica, alla disabilità, alla religione o alla lingua, nell'accesso al lavoro, nel trattamento e nelle condizioni di lavoro, nella formazione professionale, nelle promozioni e nella </a:t>
            </a:r>
            <a:r>
              <a:rPr lang="it-IT" i="1" u="sng" dirty="0" smtClean="0">
                <a:solidFill>
                  <a:srgbClr val="000090"/>
                </a:solidFill>
              </a:rPr>
              <a:t>sicurezza sul lavoro</a:t>
            </a:r>
            <a:r>
              <a:rPr lang="it-IT" i="1" dirty="0" smtClean="0">
                <a:solidFill>
                  <a:srgbClr val="000090"/>
                </a:solidFill>
              </a:rPr>
              <a:t>. </a:t>
            </a:r>
            <a:r>
              <a:rPr lang="it-IT" i="1" u="sng" dirty="0" smtClean="0">
                <a:solidFill>
                  <a:srgbClr val="000090"/>
                </a:solidFill>
              </a:rPr>
              <a:t>Le pubbliche amministrazioni garantiscono altresì un ambiente di lavoro improntato al benessere organizzativo e si impegnano a rilevare, contrastare ed eliminare ogni forma di violenza morale o psichica al proprio interno</a:t>
            </a:r>
            <a:r>
              <a:rPr lang="it-IT" i="1" dirty="0" smtClean="0">
                <a:solidFill>
                  <a:srgbClr val="000090"/>
                </a:solidFill>
              </a:rPr>
              <a:t>.</a:t>
            </a:r>
            <a:r>
              <a:rPr lang="it-IT" dirty="0" smtClean="0">
                <a:solidFill>
                  <a:srgbClr val="000090"/>
                </a:solidFill>
              </a:rPr>
              <a:t>			(comma così sostituito dall'art. 21, comma 1, lettera b), legge n. 183 del 2010)</a:t>
            </a:r>
          </a:p>
          <a:p>
            <a:pPr marL="0" indent="0" algn="just">
              <a:buNone/>
            </a:pPr>
            <a:endParaRPr lang="it-IT" dirty="0" smtClean="0">
              <a:solidFill>
                <a:srgbClr val="000090"/>
              </a:solidFill>
            </a:endParaRPr>
          </a:p>
          <a:p>
            <a:endParaRPr lang="it-IT" dirty="0"/>
          </a:p>
        </p:txBody>
      </p:sp>
    </p:spTree>
    <p:extLst>
      <p:ext uri="{BB962C8B-B14F-4D97-AF65-F5344CB8AC3E}">
        <p14:creationId xmlns:p14="http://schemas.microsoft.com/office/powerpoint/2010/main" val="3723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0090"/>
                </a:solidFill>
                <a:latin typeface="Verdana"/>
                <a:cs typeface="Verdana"/>
              </a:rPr>
              <a:t>La sintesi del contesto normativo :</a:t>
            </a:r>
            <a:br>
              <a:rPr lang="it-IT" b="1" dirty="0" smtClean="0">
                <a:solidFill>
                  <a:srgbClr val="000090"/>
                </a:solidFill>
                <a:latin typeface="Verdana"/>
                <a:cs typeface="Verdana"/>
              </a:rPr>
            </a:br>
            <a:endParaRPr lang="it-IT" dirty="0"/>
          </a:p>
        </p:txBody>
      </p:sp>
      <p:graphicFrame>
        <p:nvGraphicFramePr>
          <p:cNvPr id="4" name="Segnaposto contenuto 7"/>
          <p:cNvGraphicFramePr>
            <a:graphicFrameLocks noGrp="1"/>
          </p:cNvGraphicFramePr>
          <p:nvPr>
            <p:ph idx="1"/>
            <p:extLst>
              <p:ext uri="{D42A27DB-BD31-4B8C-83A1-F6EECF244321}">
                <p14:modId xmlns:p14="http://schemas.microsoft.com/office/powerpoint/2010/main" val="692971356"/>
              </p:ext>
            </p:extLst>
          </p:nvPr>
        </p:nvGraphicFramePr>
        <p:xfrm>
          <a:off x="838200" y="1277938"/>
          <a:ext cx="10515600"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79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999067"/>
            <a:ext cx="12039600" cy="5177896"/>
          </a:xfrm>
        </p:spPr>
        <p:txBody>
          <a:bodyPr>
            <a:normAutofit fontScale="92500" lnSpcReduction="10000"/>
          </a:bodyPr>
          <a:lstStyle/>
          <a:p>
            <a:pPr marL="0" indent="0" algn="just">
              <a:buNone/>
            </a:pPr>
            <a:r>
              <a:rPr lang="it-IT" dirty="0" smtClean="0">
                <a:solidFill>
                  <a:srgbClr val="000090"/>
                </a:solidFill>
              </a:rPr>
              <a:t>L’art. 57 n.4 del D.Lgs.165/2001, come novellato dall’art. 21 della Legge n.183/2010, prevede: </a:t>
            </a:r>
            <a:r>
              <a:rPr lang="it-IT" i="1" dirty="0" smtClean="0">
                <a:solidFill>
                  <a:srgbClr val="000090"/>
                </a:solidFill>
              </a:rPr>
              <a:t>“le modalità di funzionamento dei Comitati unici di garanzia sono disciplinate da linee guida contenute in una direttiva emanata di concerto dal Dipartimento della funzione pubblica e dal Dipartimento per le pari opportunità della Presidenza del Consiglio dei ministri entro novanta giorni dalla data di entrata in vigore della presente disposizione”</a:t>
            </a:r>
            <a:r>
              <a:rPr lang="it-IT" dirty="0" smtClean="0">
                <a:solidFill>
                  <a:srgbClr val="000090"/>
                </a:solidFill>
              </a:rPr>
              <a:t>.</a:t>
            </a:r>
          </a:p>
          <a:p>
            <a:pPr marL="0" indent="0" algn="just">
              <a:buNone/>
            </a:pPr>
            <a:r>
              <a:rPr lang="it-IT" b="1" dirty="0" smtClean="0">
                <a:solidFill>
                  <a:srgbClr val="000090"/>
                </a:solidFill>
              </a:rPr>
              <a:t>In effetti le Linee guida sono state emanate con D.M. 4 marzo 2011 a firma dei Ministri per le P.O. e F.P.</a:t>
            </a:r>
          </a:p>
          <a:p>
            <a:pPr marL="0" indent="0" algn="just">
              <a:buNone/>
            </a:pPr>
            <a:r>
              <a:rPr lang="it-IT" dirty="0" smtClean="0">
                <a:solidFill>
                  <a:srgbClr val="000090"/>
                </a:solidFill>
              </a:rPr>
              <a:t>Le Linee Guida hanno dato importanti indicazioni non solo per la costituzione dei CUG, ma anche e soprattutto per la definizione del </a:t>
            </a:r>
            <a:r>
              <a:rPr lang="it-IT" b="1" dirty="0" smtClean="0">
                <a:solidFill>
                  <a:srgbClr val="000090"/>
                </a:solidFill>
              </a:rPr>
              <a:t>ruolo e della funzione </a:t>
            </a:r>
            <a:r>
              <a:rPr lang="it-IT" dirty="0" smtClean="0">
                <a:solidFill>
                  <a:srgbClr val="000090"/>
                </a:solidFill>
              </a:rPr>
              <a:t>dei medesimi </a:t>
            </a:r>
          </a:p>
          <a:p>
            <a:pPr marL="0" indent="0" algn="just">
              <a:buNone/>
            </a:pPr>
            <a:r>
              <a:rPr lang="it-IT" dirty="0" smtClean="0">
                <a:solidFill>
                  <a:srgbClr val="000090"/>
                </a:solidFill>
              </a:rPr>
              <a:t>Con le Linee Guida sono state individuate anche le istituzioni esterne di riferimento: il </a:t>
            </a:r>
            <a:r>
              <a:rPr lang="it-IT" b="1" dirty="0" smtClean="0">
                <a:solidFill>
                  <a:srgbClr val="000090"/>
                </a:solidFill>
              </a:rPr>
              <a:t>Gruppo di monitoraggio dei CUG </a:t>
            </a:r>
            <a:r>
              <a:rPr lang="it-IT" dirty="0" smtClean="0">
                <a:solidFill>
                  <a:srgbClr val="000090"/>
                </a:solidFill>
              </a:rPr>
              <a:t>(e quindi i </a:t>
            </a:r>
            <a:r>
              <a:rPr lang="it-IT" b="1" dirty="0" smtClean="0">
                <a:solidFill>
                  <a:srgbClr val="000090"/>
                </a:solidFill>
              </a:rPr>
              <a:t>Dipartimenti per le PO e FP</a:t>
            </a:r>
            <a:r>
              <a:rPr lang="it-IT" dirty="0" smtClean="0">
                <a:solidFill>
                  <a:srgbClr val="000090"/>
                </a:solidFill>
              </a:rPr>
              <a:t>), la </a:t>
            </a:r>
            <a:r>
              <a:rPr lang="it-IT" b="1" dirty="0" smtClean="0">
                <a:solidFill>
                  <a:srgbClr val="000090"/>
                </a:solidFill>
              </a:rPr>
              <a:t>Consigliera nazionale di Parità </a:t>
            </a:r>
            <a:r>
              <a:rPr lang="it-IT" dirty="0" smtClean="0">
                <a:solidFill>
                  <a:srgbClr val="000090"/>
                </a:solidFill>
              </a:rPr>
              <a:t>(che peraltro fa parte anche del Gruppo di monitoraggio Cug) e l’</a:t>
            </a:r>
            <a:r>
              <a:rPr lang="it-IT" b="1" dirty="0" smtClean="0">
                <a:solidFill>
                  <a:srgbClr val="000090"/>
                </a:solidFill>
              </a:rPr>
              <a:t>UNAR</a:t>
            </a:r>
          </a:p>
          <a:p>
            <a:endParaRPr lang="it-IT" dirty="0"/>
          </a:p>
        </p:txBody>
      </p:sp>
    </p:spTree>
    <p:extLst>
      <p:ext uri="{BB962C8B-B14F-4D97-AF65-F5344CB8AC3E}">
        <p14:creationId xmlns:p14="http://schemas.microsoft.com/office/powerpoint/2010/main" val="396503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000090"/>
                </a:solidFill>
                <a:latin typeface="Verdana"/>
                <a:cs typeface="Verdana"/>
              </a:rPr>
              <a:t>E’ ora il tempo di rivedere le Linee Guida anche alla luce dell’esperienza</a:t>
            </a:r>
            <a:br>
              <a:rPr lang="it-IT" dirty="0" smtClean="0">
                <a:solidFill>
                  <a:srgbClr val="000090"/>
                </a:solidFill>
                <a:latin typeface="Verdana"/>
                <a:cs typeface="Verdana"/>
              </a:rPr>
            </a:b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solidFill>
                  <a:srgbClr val="000090"/>
                </a:solidFill>
              </a:rPr>
              <a:t>A distanza di otto anni dalla legge 183/2010 quasi tutti i CUG (quantomeno nelle amministrazioni più grandi) hanno concluso il primo mandato e sono stati ricostituiti o sono in via di ricostituzione.</a:t>
            </a:r>
          </a:p>
          <a:p>
            <a:pPr marL="0" indent="0" algn="just">
              <a:buNone/>
            </a:pPr>
            <a:r>
              <a:rPr lang="it-IT" dirty="0" smtClean="0">
                <a:solidFill>
                  <a:srgbClr val="000090"/>
                </a:solidFill>
              </a:rPr>
              <a:t>L’art.7 </a:t>
            </a:r>
            <a:r>
              <a:rPr lang="mr-IN" dirty="0" smtClean="0">
                <a:solidFill>
                  <a:srgbClr val="000090"/>
                </a:solidFill>
              </a:rPr>
              <a:t>–</a:t>
            </a:r>
            <a:r>
              <a:rPr lang="it-IT" dirty="0" smtClean="0">
                <a:solidFill>
                  <a:srgbClr val="000090"/>
                </a:solidFill>
              </a:rPr>
              <a:t>Disposizioni finali- delle predette Linee guida prevede che </a:t>
            </a:r>
            <a:r>
              <a:rPr lang="it-IT" i="1" dirty="0" smtClean="0">
                <a:solidFill>
                  <a:srgbClr val="000090"/>
                </a:solidFill>
              </a:rPr>
              <a:t>“Le presenti linee guida, al termine del primo biennio dall’entrata in vigore della legge 183/2010, potranno essere sottoposte a revisione a cura dei Dipartimenti della Funzione Pubblica e per le pari opportunità, anche al fine di apportare adeguati correttivi in relazione alle criticità emerse a seguito delle segnalazioni delle amministrazioni destinatarie”</a:t>
            </a:r>
            <a:r>
              <a:rPr lang="it-IT" dirty="0" smtClean="0">
                <a:solidFill>
                  <a:srgbClr val="000090"/>
                </a:solidFill>
              </a:rPr>
              <a:t>.</a:t>
            </a:r>
          </a:p>
          <a:p>
            <a:pPr marL="0" indent="0" algn="just">
              <a:buNone/>
            </a:pPr>
            <a:endParaRPr lang="it-IT" dirty="0" smtClean="0">
              <a:solidFill>
                <a:srgbClr val="000090"/>
              </a:solidFill>
            </a:endParaRPr>
          </a:p>
          <a:p>
            <a:pPr marL="0" indent="0" algn="just">
              <a:buNone/>
            </a:pPr>
            <a:r>
              <a:rPr lang="it-IT" dirty="0" smtClean="0">
                <a:solidFill>
                  <a:srgbClr val="000090"/>
                </a:solidFill>
              </a:rPr>
              <a:t>Alcuni suggerimenti per l’aggiornamento, alla luce della esperienza, vengono frequentemente presentati, indice che vi sono alcune criticità ricorrenti.</a:t>
            </a:r>
          </a:p>
          <a:p>
            <a:endParaRPr lang="it-IT" dirty="0"/>
          </a:p>
        </p:txBody>
      </p:sp>
    </p:spTree>
    <p:extLst>
      <p:ext uri="{BB962C8B-B14F-4D97-AF65-F5344CB8AC3E}">
        <p14:creationId xmlns:p14="http://schemas.microsoft.com/office/powerpoint/2010/main" val="305403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chemeClr val="accent1">
                    <a:lumMod val="75000"/>
                  </a:schemeClr>
                </a:solidFill>
                <a:latin typeface="Garamond"/>
                <a:cs typeface="Garamond"/>
              </a:rPr>
              <a:t/>
            </a:r>
            <a:br>
              <a:rPr lang="it-IT" b="1" dirty="0" smtClean="0">
                <a:solidFill>
                  <a:schemeClr val="accent1">
                    <a:lumMod val="75000"/>
                  </a:schemeClr>
                </a:solidFill>
                <a:latin typeface="Garamond"/>
                <a:cs typeface="Garamond"/>
              </a:rPr>
            </a:br>
            <a:r>
              <a:rPr lang="it-IT" b="1" dirty="0" smtClean="0">
                <a:solidFill>
                  <a:schemeClr val="accent1">
                    <a:lumMod val="75000"/>
                  </a:schemeClr>
                </a:solidFill>
                <a:latin typeface="Garamond"/>
                <a:cs typeface="Garamond"/>
              </a:rPr>
              <a:t>Cosa significa il Comitato Unico di Garanzia per la Regione Puglia?  </a:t>
            </a:r>
            <a:r>
              <a:rPr lang="it-IT" b="1" dirty="0" smtClean="0">
                <a:latin typeface="Garamond"/>
                <a:cs typeface="Garamond"/>
              </a:rPr>
              <a:t/>
            </a:r>
            <a:br>
              <a:rPr lang="it-IT" b="1" dirty="0" smtClean="0">
                <a:latin typeface="Garamond"/>
                <a:cs typeface="Garamond"/>
              </a:rPr>
            </a:br>
            <a:endParaRPr lang="it-IT" dirty="0"/>
          </a:p>
        </p:txBody>
      </p:sp>
      <p:sp>
        <p:nvSpPr>
          <p:cNvPr id="3" name="Segnaposto contenuto 2"/>
          <p:cNvSpPr>
            <a:spLocks noGrp="1"/>
          </p:cNvSpPr>
          <p:nvPr>
            <p:ph idx="1"/>
          </p:nvPr>
        </p:nvSpPr>
        <p:spPr/>
        <p:txBody>
          <a:bodyPr/>
          <a:lstStyle/>
          <a:p>
            <a:endParaRPr lang="it-IT" b="1" i="1" dirty="0" smtClean="0">
              <a:solidFill>
                <a:schemeClr val="accent1">
                  <a:lumMod val="75000"/>
                </a:schemeClr>
              </a:solidFill>
              <a:latin typeface="Garamond"/>
              <a:cs typeface="Garamond"/>
            </a:endParaRPr>
          </a:p>
          <a:p>
            <a:endParaRPr lang="it-IT" b="1" i="1" dirty="0">
              <a:solidFill>
                <a:schemeClr val="accent1">
                  <a:lumMod val="75000"/>
                </a:schemeClr>
              </a:solidFill>
              <a:latin typeface="Garamond"/>
              <a:cs typeface="Garamond"/>
            </a:endParaRPr>
          </a:p>
          <a:p>
            <a:r>
              <a:rPr lang="it-IT" b="1" i="1" dirty="0" smtClean="0">
                <a:solidFill>
                  <a:schemeClr val="accent1">
                    <a:lumMod val="75000"/>
                  </a:schemeClr>
                </a:solidFill>
                <a:latin typeface="Garamond"/>
                <a:cs typeface="Garamond"/>
              </a:rPr>
              <a:t>Cosa significa costituire un Comitato Unico di Garanzia in una P.A.? Adempimento o investimento ?</a:t>
            </a:r>
          </a:p>
          <a:p>
            <a:r>
              <a:rPr lang="it-IT" b="1" i="1" dirty="0" smtClean="0">
                <a:solidFill>
                  <a:schemeClr val="accent1">
                    <a:lumMod val="75000"/>
                  </a:schemeClr>
                </a:solidFill>
                <a:latin typeface="Garamond"/>
                <a:cs typeface="Garamond"/>
              </a:rPr>
              <a:t>Che ruolo assume il Comitato Unico di Garanzia in tempi di forte revisione e contenimento della spesa pubblica?</a:t>
            </a:r>
          </a:p>
          <a:p>
            <a:endParaRPr lang="it-IT" dirty="0">
              <a:solidFill>
                <a:schemeClr val="accent1">
                  <a:lumMod val="75000"/>
                </a:schemeClr>
              </a:solidFill>
            </a:endParaRPr>
          </a:p>
        </p:txBody>
      </p:sp>
    </p:spTree>
    <p:extLst>
      <p:ext uri="{BB962C8B-B14F-4D97-AF65-F5344CB8AC3E}">
        <p14:creationId xmlns:p14="http://schemas.microsoft.com/office/powerpoint/2010/main" val="392436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000090"/>
                </a:solidFill>
                <a:latin typeface="Verdana"/>
                <a:cs typeface="Verdana"/>
              </a:rPr>
              <a:t>Le aspettative nei confronti del CUG </a:t>
            </a:r>
            <a:br>
              <a:rPr lang="it-IT" b="1" dirty="0" smtClean="0">
                <a:solidFill>
                  <a:srgbClr val="000090"/>
                </a:solidFill>
                <a:latin typeface="Verdana"/>
                <a:cs typeface="Verdana"/>
              </a:rPr>
            </a:br>
            <a:endParaRPr lang="it-IT" dirty="0"/>
          </a:p>
        </p:txBody>
      </p:sp>
      <p:sp>
        <p:nvSpPr>
          <p:cNvPr id="3" name="Segnaposto contenuto 2"/>
          <p:cNvSpPr>
            <a:spLocks noGrp="1"/>
          </p:cNvSpPr>
          <p:nvPr>
            <p:ph idx="1"/>
          </p:nvPr>
        </p:nvSpPr>
        <p:spPr/>
        <p:txBody>
          <a:bodyPr/>
          <a:lstStyle/>
          <a:p>
            <a:pPr marL="0" indent="0">
              <a:buNone/>
            </a:pPr>
            <a:r>
              <a:rPr lang="it-IT" dirty="0" smtClean="0">
                <a:solidFill>
                  <a:srgbClr val="000090"/>
                </a:solidFill>
                <a:latin typeface="Verdana"/>
                <a:cs typeface="Verdana"/>
              </a:rPr>
              <a:t>Dalla mancata risposta alle aspettative nascono i dubbi sul ruolo del Comitato.</a:t>
            </a:r>
          </a:p>
          <a:p>
            <a:pPr marL="0" indent="0">
              <a:buNone/>
            </a:pPr>
            <a:r>
              <a:rPr lang="it-IT" dirty="0" smtClean="0">
                <a:solidFill>
                  <a:srgbClr val="000090"/>
                </a:solidFill>
                <a:latin typeface="Verdana"/>
                <a:cs typeface="Verdana"/>
              </a:rPr>
              <a:t>Cosa è ? </a:t>
            </a:r>
          </a:p>
          <a:p>
            <a:pPr marL="342900" indent="-342900">
              <a:buFont typeface="Wingdings" charset="2"/>
              <a:buChar char="ü"/>
            </a:pPr>
            <a:r>
              <a:rPr lang="it-IT" b="1" dirty="0" smtClean="0">
                <a:solidFill>
                  <a:srgbClr val="000090"/>
                </a:solidFill>
                <a:latin typeface="Verdana"/>
                <a:cs typeface="Verdana"/>
              </a:rPr>
              <a:t>Uno sportello di ascolto?</a:t>
            </a:r>
          </a:p>
          <a:p>
            <a:pPr marL="342900" indent="-342900">
              <a:buFont typeface="Wingdings" charset="2"/>
              <a:buChar char="ü"/>
            </a:pPr>
            <a:r>
              <a:rPr lang="it-IT" b="1" dirty="0" smtClean="0">
                <a:solidFill>
                  <a:srgbClr val="000090"/>
                </a:solidFill>
                <a:latin typeface="Verdana"/>
                <a:cs typeface="Verdana"/>
              </a:rPr>
              <a:t>Un mediatore nei confronti della Amministrazione?</a:t>
            </a:r>
          </a:p>
          <a:p>
            <a:pPr marL="342900" indent="-342900">
              <a:buFont typeface="Wingdings" charset="2"/>
              <a:buChar char="ü"/>
            </a:pPr>
            <a:r>
              <a:rPr lang="it-IT" b="1" dirty="0" smtClean="0">
                <a:solidFill>
                  <a:srgbClr val="000090"/>
                </a:solidFill>
                <a:latin typeface="Verdana"/>
                <a:cs typeface="Verdana"/>
              </a:rPr>
              <a:t>Un sindacato trasversale?</a:t>
            </a:r>
          </a:p>
          <a:p>
            <a:endParaRPr lang="it-IT" dirty="0"/>
          </a:p>
        </p:txBody>
      </p:sp>
    </p:spTree>
    <p:extLst>
      <p:ext uri="{BB962C8B-B14F-4D97-AF65-F5344CB8AC3E}">
        <p14:creationId xmlns:p14="http://schemas.microsoft.com/office/powerpoint/2010/main" val="31640884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1426</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17</vt:i4>
      </vt:variant>
    </vt:vector>
  </HeadingPairs>
  <TitlesOfParts>
    <vt:vector size="26" baseType="lpstr">
      <vt:lpstr>ＭＳ Ｐゴシック</vt:lpstr>
      <vt:lpstr>Arial</vt:lpstr>
      <vt:lpstr>Calibri</vt:lpstr>
      <vt:lpstr>Calibri Light</vt:lpstr>
      <vt:lpstr>Garamond</vt:lpstr>
      <vt:lpstr>Mangal</vt:lpstr>
      <vt:lpstr>Verdana</vt:lpstr>
      <vt:lpstr>Wingdings</vt:lpstr>
      <vt:lpstr>Tema di Office</vt:lpstr>
      <vt:lpstr>Ruolo e funzione del CUG: le relazioni con l’amministrazione di appartenenza </vt:lpstr>
      <vt:lpstr>Ruolo e funzione del Cug : aspetti di cui ancora parlare…….</vt:lpstr>
      <vt:lpstr>La legge istitutiva dei CUG: la l.183/2010 modifica il D.Lgs. 165/2001 agli artt. 1,7 e 57 </vt:lpstr>
      <vt:lpstr>Alcuni punti salienti della disciplina normativa  </vt:lpstr>
      <vt:lpstr>La sintesi del contesto normativo : </vt:lpstr>
      <vt:lpstr>Presentazione standard di PowerPoint</vt:lpstr>
      <vt:lpstr>E’ ora il tempo di rivedere le Linee Guida anche alla luce dell’esperienza </vt:lpstr>
      <vt:lpstr> Cosa significa il Comitato Unico di Garanzia per la Regione Puglia?   </vt:lpstr>
      <vt:lpstr>Le aspettative nei confronti del CUG  </vt:lpstr>
      <vt:lpstr>Di sicuro, quanto al ruolo del CUG, possiamo dire che</vt:lpstr>
      <vt:lpstr>Funzioni propositive  </vt:lpstr>
      <vt:lpstr>Le proposte di modifica….. </vt:lpstr>
      <vt:lpstr> La funzione consultiva FORMULA PARERI (sempre in via preventiva)su:  </vt:lpstr>
      <vt:lpstr>Il mancato esercizio della funzione consultiva: un’occasione mancata ? </vt:lpstr>
      <vt:lpstr>La funzione consultiva  </vt:lpstr>
      <vt:lpstr>Siamo di fronte ad un: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Ruolo e funzione del CUG: le relazioni con l’amministrazione di appartenenza</dc:title>
  <dc:creator>Terrevoli Magda</dc:creator>
  <cp:lastModifiedBy>Zambito, Antonia</cp:lastModifiedBy>
  <cp:revision>13</cp:revision>
  <cp:lastPrinted>2018-02-15T14:11:33Z</cp:lastPrinted>
  <dcterms:created xsi:type="dcterms:W3CDTF">2018-02-13T12:42:17Z</dcterms:created>
  <dcterms:modified xsi:type="dcterms:W3CDTF">2019-12-17T14:20:00Z</dcterms:modified>
</cp:coreProperties>
</file>