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99" r:id="rId3"/>
    <p:sldId id="261" r:id="rId4"/>
    <p:sldId id="257" r:id="rId5"/>
    <p:sldId id="290" r:id="rId6"/>
    <p:sldId id="282" r:id="rId7"/>
    <p:sldId id="294" r:id="rId8"/>
    <p:sldId id="314" r:id="rId9"/>
    <p:sldId id="277" r:id="rId10"/>
    <p:sldId id="306" r:id="rId11"/>
    <p:sldId id="309" r:id="rId12"/>
    <p:sldId id="305" r:id="rId13"/>
    <p:sldId id="308" r:id="rId14"/>
    <p:sldId id="315" r:id="rId15"/>
    <p:sldId id="310" r:id="rId16"/>
    <p:sldId id="268" r:id="rId17"/>
    <p:sldId id="302" r:id="rId18"/>
    <p:sldId id="267" r:id="rId19"/>
    <p:sldId id="263" r:id="rId20"/>
    <p:sldId id="298" r:id="rId21"/>
    <p:sldId id="284" r:id="rId22"/>
    <p:sldId id="264" r:id="rId23"/>
    <p:sldId id="288" r:id="rId24"/>
    <p:sldId id="269" r:id="rId25"/>
    <p:sldId id="271" r:id="rId26"/>
    <p:sldId id="270" r:id="rId27"/>
    <p:sldId id="272" r:id="rId28"/>
    <p:sldId id="274" r:id="rId29"/>
    <p:sldId id="300" r:id="rId30"/>
    <p:sldId id="275" r:id="rId31"/>
    <p:sldId id="287" r:id="rId32"/>
    <p:sldId id="292" r:id="rId33"/>
    <p:sldId id="278" r:id="rId34"/>
    <p:sldId id="316" r:id="rId35"/>
    <p:sldId id="317" r:id="rId36"/>
    <p:sldId id="297" r:id="rId37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443" userDrawn="1">
          <p15:clr>
            <a:srgbClr val="A4A3A4"/>
          </p15:clr>
        </p15:guide>
        <p15:guide id="4" pos="7237" userDrawn="1">
          <p15:clr>
            <a:srgbClr val="A4A3A4"/>
          </p15:clr>
        </p15:guide>
        <p15:guide id="5" orient="horz" pos="477" userDrawn="1">
          <p15:clr>
            <a:srgbClr val="A4A3A4"/>
          </p15:clr>
        </p15:guide>
        <p15:guide id="6" orient="horz" pos="3684" userDrawn="1">
          <p15:clr>
            <a:srgbClr val="A4A3A4"/>
          </p15:clr>
        </p15:guide>
        <p15:guide id="7" orient="horz" pos="1430" userDrawn="1">
          <p15:clr>
            <a:srgbClr val="A4A3A4"/>
          </p15:clr>
        </p15:guide>
        <p15:guide id="8" pos="5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C4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/>
    <p:restoredTop sz="94468"/>
  </p:normalViewPr>
  <p:slideViewPr>
    <p:cSldViewPr showGuides="1">
      <p:cViewPr varScale="1">
        <p:scale>
          <a:sx n="117" d="100"/>
          <a:sy n="117" d="100"/>
        </p:scale>
        <p:origin x="584" y="176"/>
      </p:cViewPr>
      <p:guideLst>
        <p:guide pos="3840"/>
        <p:guide pos="443"/>
        <p:guide pos="7237"/>
        <p:guide orient="horz" pos="477"/>
        <p:guide orient="horz" pos="3684"/>
        <p:guide orient="horz" pos="1430"/>
        <p:guide pos="5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50406" cy="50406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3A729-A5F3-FA4E-8C24-5CE1DD864804}" type="datetimeFigureOut">
              <a:rPr lang="en-IT" smtClean="0"/>
              <a:t>30/09/2026</a:t>
            </a:fld>
            <a:endParaRPr lang="en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B4106-3723-5546-A484-939D5300A3E8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113226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B4106-3723-5546-A484-939D5300A3E8}" type="slidenum">
              <a:rPr lang="en-IT" smtClean="0"/>
              <a:t>21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367992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B4106-3723-5546-A484-939D5300A3E8}" type="slidenum">
              <a:rPr lang="en-IT" smtClean="0"/>
              <a:t>23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478815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B4106-3723-5546-A484-939D5300A3E8}" type="slidenum">
              <a:rPr lang="en-IT" smtClean="0"/>
              <a:t>33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667430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7D1CC-A457-86BE-6E8C-8853DB8E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E79D4F-79A2-4AC1-C765-9CC685BD09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ED4985-ACAE-E0E5-2BBA-5E1AA3CD7A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1FECA-185E-2B9F-89E4-D6E61DF618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B4106-3723-5546-A484-939D5300A3E8}" type="slidenum">
              <a:rPr lang="en-IT" smtClean="0"/>
              <a:t>34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768386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D7889-CA9E-04CF-0DF2-5C87E8D74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34FFEA-8B00-1B20-1B0A-0ABB600231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C21ECD-D962-2BA3-68CE-7B17EBDE8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C161F-CC2C-B99F-9995-72E675BB77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B4106-3723-5546-A484-939D5300A3E8}" type="slidenum">
              <a:rPr lang="en-IT" smtClean="0"/>
              <a:t>35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297128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5D52D-C463-8709-C694-3DC76C11E5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I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85C0C1-3B21-53A3-06D1-6DD525306D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FFECD-38AE-C8F5-58A1-15963277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t>30/09/2026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A999A-5D3B-DFA0-60E5-AAA9D35E3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185E5-9B37-95F7-52A5-79DBCA16C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007052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A16F8-6F50-5970-BC36-B733319A0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79EAD-EB5D-4CF2-7748-3CB188F31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10188F-1F0A-D583-0CD7-4C7B9F16F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t>30/09/2026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32F75-C0CF-F1B7-DC26-2BB71B3DF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0221D-563F-0E31-19DC-FE619B8C8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136524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A3EB9-9F71-C7AD-AE1F-22024BA1D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/>
              <a:t>Click to edit Master title style</a:t>
            </a:r>
            <a:endParaRPr lang="en-I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A51B49-616A-9A36-7966-E9F8C6AF3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00F3D-2579-F88A-D196-735A05CBB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t>30/09/2026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3E0E6-E9AB-9D16-0B1F-3973ABE74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E5A9D-6DC8-AA87-9A47-46ED38825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91520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72F3D-0540-0122-E01F-F8D9136AE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5CE82-42C9-55A0-E858-461B3D8DBF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0C558E-51AA-D3D5-3992-854F16CC3A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BF1B1-9837-9C84-D183-7DC56A03A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t>30/09/2026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FC04F-905C-CB1C-EF34-BC260853C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C4D972-F14C-8B14-93ED-FC532B76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778191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B6FD-F178-1192-F249-F2C2844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D795D1-A152-95CC-2D13-9D37C9316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189F7B-DDF2-B9EA-F8FF-871AE1CB8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5D68D0-1F3A-D466-3AE4-B189FE56CD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E88488-85E2-CDEF-DB64-988F32562C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682BAF-8B24-2FC3-D093-B27AB7418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t>30/09/2026</a:t>
            </a:fld>
            <a:endParaRPr lang="en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FF3F79-C679-FA9A-48B5-96BDC646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B45CF-105B-41B3-974B-62BC7D5C7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224778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47CC1-38E8-06CE-E3F6-A2C74001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6739D5-061E-82CE-18C8-C6D40BE79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t>30/09/2026</a:t>
            </a:fld>
            <a:endParaRPr lang="en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898A02-AAAC-99B9-BF18-061D94D14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40F989-D6BD-616B-84B2-1D2B0CA96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672832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5753C4-F54C-9555-9752-034C83189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t>30/09/2026</a:t>
            </a:fld>
            <a:endParaRPr lang="en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23CCDD-3D42-5D0E-C241-C92A92EAF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2C9E45-199B-AE3F-A202-39AB6FA57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91970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3DD5E-1F66-55BF-9593-6AA0CB62D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92BD7-3031-876D-98CA-A42145A95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DA582-C37F-2DDD-C535-07E89FDC1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A06BC8-C233-5DD0-0BA6-BA8C1B34D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t>30/09/2026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C5BAAF-F654-C4D6-ED5B-4A318C9CA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8B6B1-82EB-6C77-5E5F-24C24A55C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188821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23E8A-9DE2-4EC8-F04A-62934A230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C1495D-1815-1437-FFB4-566BE4E755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99046-409E-C3CB-1369-0039B1DE76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9F961-0FD2-E1F6-0399-2708A83C5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t>30/09/2026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76820-12B0-D9BA-0BDC-966093C63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726666-8B7B-740B-B327-7924E55EB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523598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856D3-78C7-4D73-3B31-AD6FC73D8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D4CB61-BD76-8768-E72C-55E249267F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98344F-F826-F763-09CC-BE8676A94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t>30/09/2026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65C0B-6CB2-E83F-CB22-20211837B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D9CB4-C087-5A13-3EEC-5F1509A97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037122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4A6221-DA45-51C8-23BD-B09495D13C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DBD9CA-DB91-57C7-BE5D-A284AE9B8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C9C68-E731-1472-E479-6F6837B36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t>30/09/2026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B2D00-5B76-E02B-F2F9-BF3BF9522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D4ACEC-1703-E4BD-089A-82FE9E5FC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54574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814098-3FE1-8319-0A84-17CE4F89C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I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36688-011E-CAF1-B5C0-2E19EF762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E93C8-E9E2-152C-B393-12585E2BEB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itillium" pitchFamily="2" charset="77"/>
              </a:defRPr>
            </a:lvl1pPr>
          </a:lstStyle>
          <a:p>
            <a:fld id="{2A9FEA21-B546-364A-97BE-3E5DA5E7FFBD}" type="datetimeFigureOut">
              <a:rPr lang="en-IT" smtClean="0"/>
              <a:pPr/>
              <a:t>30/09/2026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8C3CB-B3DD-9EE4-326F-D40D9F052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itillium" pitchFamily="2" charset="77"/>
              </a:defRPr>
            </a:lvl1pPr>
          </a:lstStyle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6A783-CE40-2BFB-C08C-3DE50DBBD1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itillium" pitchFamily="2" charset="77"/>
              </a:defRPr>
            </a:lvl1pPr>
          </a:lstStyle>
          <a:p>
            <a:fld id="{90C915DD-2100-B44E-BB78-31D8604688C0}" type="slidenum">
              <a:rPr lang="en-IT" smtClean="0"/>
              <a:pPr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162315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till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till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till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till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D40A0-7D1D-961C-EED4-FAFCDF8CE0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746" y="1093029"/>
            <a:ext cx="11388725" cy="3779906"/>
          </a:xfrm>
        </p:spPr>
        <p:txBody>
          <a:bodyPr>
            <a:noAutofit/>
          </a:bodyPr>
          <a:lstStyle/>
          <a:p>
            <a:pPr algn="l"/>
            <a:r>
              <a:rPr lang="en-IT" sz="8800" b="1" dirty="0">
                <a:latin typeface="Titillium Bd" pitchFamily="2" charset="77"/>
              </a:rPr>
              <a:t>		In </a:t>
            </a:r>
            <a:r>
              <a:rPr lang="en-IT" sz="8800" b="1" dirty="0">
                <a:solidFill>
                  <a:srgbClr val="C00000"/>
                </a:solidFill>
                <a:latin typeface="Titillium Bd" pitchFamily="2" charset="77"/>
              </a:rPr>
              <a:t>PUGLIA</a:t>
            </a:r>
            <a:r>
              <a:rPr lang="en-IT" sz="8800" b="1" dirty="0">
                <a:latin typeface="Titillium Bd" pitchFamily="2" charset="77"/>
              </a:rPr>
              <a:t> </a:t>
            </a:r>
            <a:br>
              <a:rPr lang="en-IT" sz="8800" b="1" dirty="0">
                <a:latin typeface="Titillium Bd" pitchFamily="2" charset="77"/>
              </a:rPr>
            </a:br>
            <a:r>
              <a:rPr lang="en-IT" sz="8800" b="1" dirty="0">
                <a:latin typeface="Titillium Bd" pitchFamily="2" charset="77"/>
              </a:rPr>
              <a:t>			la </a:t>
            </a:r>
            <a:r>
              <a:rPr lang="en-IT" sz="8800" b="1" dirty="0">
                <a:solidFill>
                  <a:srgbClr val="C00000"/>
                </a:solidFill>
                <a:latin typeface="Titillium Bd" pitchFamily="2" charset="77"/>
              </a:rPr>
              <a:t>CULTURA </a:t>
            </a:r>
            <a:br>
              <a:rPr lang="en-IT" sz="8800" b="1" dirty="0">
                <a:latin typeface="Titillium Bd" pitchFamily="2" charset="77"/>
              </a:rPr>
            </a:br>
            <a:r>
              <a:rPr lang="en-IT" sz="8800" b="1" dirty="0">
                <a:latin typeface="Titillium Bd" pitchFamily="2" charset="77"/>
              </a:rPr>
              <a:t>					è di </a:t>
            </a:r>
            <a:r>
              <a:rPr lang="en-IT" sz="8800" b="1" dirty="0">
                <a:solidFill>
                  <a:srgbClr val="C00000"/>
                </a:solidFill>
                <a:latin typeface="Titillium Bd" pitchFamily="2" charset="77"/>
              </a:rPr>
              <a:t>TUTTI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641977-BF62-D77B-62F8-F51BC5967F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7580" y="5439483"/>
            <a:ext cx="7107246" cy="66103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b="1" dirty="0" err="1">
                <a:latin typeface="Titillium" pitchFamily="2" charset="77"/>
              </a:rPr>
              <a:t>Costruiamo</a:t>
            </a:r>
            <a:r>
              <a:rPr lang="en-GB" b="1" dirty="0">
                <a:latin typeface="Titillium" pitchFamily="2" charset="77"/>
              </a:rPr>
              <a:t> </a:t>
            </a:r>
            <a:r>
              <a:rPr lang="en-GB" b="1" dirty="0" err="1">
                <a:latin typeface="Titillium" pitchFamily="2" charset="77"/>
              </a:rPr>
              <a:t>una</a:t>
            </a:r>
            <a:r>
              <a:rPr lang="en-GB" b="1" dirty="0">
                <a:latin typeface="Titillium" pitchFamily="2" charset="77"/>
              </a:rPr>
              <a:t> </a:t>
            </a:r>
            <a:r>
              <a:rPr lang="en-GB" b="1" dirty="0" err="1">
                <a:latin typeface="Titillium" pitchFamily="2" charset="77"/>
              </a:rPr>
              <a:t>nuova</a:t>
            </a:r>
            <a:r>
              <a:rPr lang="en-GB" b="1" dirty="0">
                <a:latin typeface="Titillium" pitchFamily="2" charset="77"/>
              </a:rPr>
              <a:t> </a:t>
            </a:r>
            <a:r>
              <a:rPr lang="en-GB" b="1" dirty="0" err="1">
                <a:latin typeface="Titillium" pitchFamily="2" charset="77"/>
              </a:rPr>
              <a:t>strategia</a:t>
            </a:r>
            <a:r>
              <a:rPr lang="en-GB" b="1" dirty="0">
                <a:latin typeface="Titillium" pitchFamily="2" charset="77"/>
              </a:rPr>
              <a:t> della </a:t>
            </a:r>
            <a:r>
              <a:rPr lang="en-GB" b="1" dirty="0" err="1">
                <a:latin typeface="Titillium" pitchFamily="2" charset="77"/>
              </a:rPr>
              <a:t>Regione</a:t>
            </a:r>
            <a:r>
              <a:rPr lang="en-GB" b="1" dirty="0">
                <a:latin typeface="Titillium" pitchFamily="2" charset="77"/>
              </a:rPr>
              <a:t> Puglia per</a:t>
            </a:r>
            <a:r>
              <a:rPr lang="en-GB" b="1" dirty="0"/>
              <a:t> </a:t>
            </a:r>
            <a:r>
              <a:rPr lang="en-GB" b="1" dirty="0" err="1">
                <a:latin typeface="Titillium" pitchFamily="2" charset="77"/>
              </a:rPr>
              <a:t>l’arte</a:t>
            </a:r>
            <a:r>
              <a:rPr lang="en-GB" b="1" dirty="0">
                <a:latin typeface="Titillium" pitchFamily="2" charset="77"/>
              </a:rPr>
              <a:t>, la </a:t>
            </a:r>
            <a:r>
              <a:rPr lang="en-GB" b="1" dirty="0" err="1">
                <a:latin typeface="Titillium" pitchFamily="2" charset="77"/>
              </a:rPr>
              <a:t>scienza</a:t>
            </a:r>
            <a:r>
              <a:rPr lang="en-GB" b="1" dirty="0">
                <a:latin typeface="Titillium" pitchFamily="2" charset="77"/>
              </a:rPr>
              <a:t>, il </a:t>
            </a:r>
            <a:r>
              <a:rPr lang="en-GB" b="1" dirty="0" err="1">
                <a:latin typeface="Titillium" pitchFamily="2" charset="77"/>
              </a:rPr>
              <a:t>patrimonio</a:t>
            </a:r>
            <a:r>
              <a:rPr lang="en-GB" b="1" dirty="0"/>
              <a:t>,</a:t>
            </a:r>
            <a:r>
              <a:rPr lang="en-GB" b="1" dirty="0">
                <a:latin typeface="Titillium" pitchFamily="2" charset="77"/>
              </a:rPr>
              <a:t> la </a:t>
            </a:r>
            <a:r>
              <a:rPr lang="en-GB" b="1" dirty="0" err="1">
                <a:latin typeface="Titillium" pitchFamily="2" charset="77"/>
              </a:rPr>
              <a:t>conoscenza</a:t>
            </a:r>
            <a:endParaRPr lang="en-IT" b="1" dirty="0">
              <a:latin typeface="Titill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68047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4768E-899F-836A-9C0C-287247213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61190E-70F2-CD47-ECF8-23C946C4A28F}"/>
              </a:ext>
            </a:extLst>
          </p:cNvPr>
          <p:cNvSpPr txBox="1"/>
          <p:nvPr/>
        </p:nvSpPr>
        <p:spPr>
          <a:xfrm>
            <a:off x="7033526" y="4522281"/>
            <a:ext cx="4435823" cy="13260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latin typeface="Titillium" pitchFamily="2" charset="77"/>
              </a:defRPr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>
              <a:spcAft>
                <a:spcPts val="1200"/>
              </a:spcAft>
            </a:pPr>
            <a:r>
              <a:rPr lang="it-IT" dirty="0"/>
              <a:t>Conoscersi in una situazione di difficoltà </a:t>
            </a:r>
            <a:br>
              <a:rPr lang="it-IT" dirty="0"/>
            </a:br>
            <a:r>
              <a:rPr lang="it-IT" dirty="0"/>
              <a:t>è un’opportunità </a:t>
            </a:r>
          </a:p>
          <a:p>
            <a:pPr>
              <a:spcAft>
                <a:spcPts val="1200"/>
              </a:spcAft>
            </a:pPr>
            <a:r>
              <a:rPr lang="it-IT" dirty="0"/>
              <a:t>Giovanni Truppi</a:t>
            </a:r>
            <a:endParaRPr lang="en-IT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390837-8187-6C64-BDFB-3198A827C5B7}"/>
              </a:ext>
            </a:extLst>
          </p:cNvPr>
          <p:cNvSpPr txBox="1"/>
          <p:nvPr/>
        </p:nvSpPr>
        <p:spPr>
          <a:xfrm>
            <a:off x="854075" y="733084"/>
            <a:ext cx="4334916" cy="13260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latin typeface="Titillium" pitchFamily="2" charset="77"/>
              </a:defRPr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IT" dirty="0"/>
              <a:t>Là dove un gruppo di persone ha un po’ di vita in comune, lì nasce una cultura</a:t>
            </a:r>
          </a:p>
          <a:p>
            <a:r>
              <a:rPr lang="en-IT" dirty="0"/>
              <a:t>Everett Hughes</a:t>
            </a:r>
          </a:p>
        </p:txBody>
      </p:sp>
    </p:spTree>
    <p:extLst>
      <p:ext uri="{BB962C8B-B14F-4D97-AF65-F5344CB8AC3E}">
        <p14:creationId xmlns:p14="http://schemas.microsoft.com/office/powerpoint/2010/main" val="2244667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0090DF-076C-A01B-B769-EFBC3D4AB55E}"/>
              </a:ext>
            </a:extLst>
          </p:cNvPr>
          <p:cNvSpPr txBox="1"/>
          <p:nvPr/>
        </p:nvSpPr>
        <p:spPr>
          <a:xfrm>
            <a:off x="2592783" y="2765965"/>
            <a:ext cx="7006434" cy="1326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latin typeface="Titillium" pitchFamily="2" charset="77"/>
              </a:defRPr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ctr">
              <a:spcAft>
                <a:spcPts val="1200"/>
              </a:spcAft>
            </a:pPr>
            <a:r>
              <a:rPr lang="it-IT" sz="2800" dirty="0"/>
              <a:t>VISIONE</a:t>
            </a:r>
          </a:p>
        </p:txBody>
      </p:sp>
    </p:spTree>
    <p:extLst>
      <p:ext uri="{BB962C8B-B14F-4D97-AF65-F5344CB8AC3E}">
        <p14:creationId xmlns:p14="http://schemas.microsoft.com/office/powerpoint/2010/main" val="2788935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46CC2-0202-CCA7-3C95-1B196A40F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7" y="757550"/>
            <a:ext cx="10887697" cy="907239"/>
          </a:xfrm>
        </p:spPr>
        <p:txBody>
          <a:bodyPr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400"/>
              </a:spcAft>
            </a:pPr>
            <a:r>
              <a:rPr lang="it-IT" sz="3600" b="1" dirty="0"/>
              <a:t>LA CULTURA È </a:t>
            </a:r>
            <a:r>
              <a:rPr lang="it-IT" sz="3600" b="1" dirty="0">
                <a:solidFill>
                  <a:srgbClr val="C00000"/>
                </a:solidFill>
              </a:rPr>
              <a:t>PER</a:t>
            </a:r>
            <a:r>
              <a:rPr lang="it-IT" sz="3600" b="1" dirty="0"/>
              <a:t> TUTTI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63121-B405-F1F4-1787-AF6F65F89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776" y="2477794"/>
            <a:ext cx="10550525" cy="1902412"/>
          </a:xfrm>
        </p:spPr>
        <p:txBody>
          <a:bodyPr>
            <a:no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it-IT" dirty="0"/>
              <a:t>La cultura è </a:t>
            </a:r>
            <a:r>
              <a:rPr lang="it-IT" b="1" dirty="0"/>
              <a:t>prima di tutto un diritto</a:t>
            </a:r>
            <a:r>
              <a:rPr lang="it-IT" dirty="0"/>
              <a:t>: dare la possibilità a tutte e tutti di accedere a conoscenze, esperienze e linguaggi che formano senso critico e appartenenza. </a:t>
            </a: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it-IT" sz="1800" dirty="0"/>
              <a:t>Programma di mandato 2026 - 2030</a:t>
            </a:r>
            <a:endParaRPr lang="en-IT" sz="1800" dirty="0"/>
          </a:p>
        </p:txBody>
      </p:sp>
    </p:spTree>
    <p:extLst>
      <p:ext uri="{BB962C8B-B14F-4D97-AF65-F5344CB8AC3E}">
        <p14:creationId xmlns:p14="http://schemas.microsoft.com/office/powerpoint/2010/main" val="864168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F822B-A90F-9C93-72D3-3DF4C9FCD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E7EF6-6AD6-C6B4-15CB-96C1BDD87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7" y="757550"/>
            <a:ext cx="10887697" cy="907239"/>
          </a:xfrm>
        </p:spPr>
        <p:txBody>
          <a:bodyPr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400"/>
              </a:spcAft>
            </a:pPr>
            <a:r>
              <a:rPr lang="it-IT" sz="3600" b="1" dirty="0"/>
              <a:t>LA CULTURA È FATTA </a:t>
            </a:r>
            <a:r>
              <a:rPr lang="it-IT" sz="3600" b="1" dirty="0">
                <a:solidFill>
                  <a:srgbClr val="C00000"/>
                </a:solidFill>
              </a:rPr>
              <a:t>DA</a:t>
            </a:r>
            <a:r>
              <a:rPr lang="it-IT" sz="3600" b="1" dirty="0"/>
              <a:t> TUTTI (e tutti i giorni)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9EF2D-5D2B-A887-AA49-6D7F61A9E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776" y="2477794"/>
            <a:ext cx="10550525" cy="1902412"/>
          </a:xfrm>
        </p:spPr>
        <p:txBody>
          <a:bodyPr>
            <a:no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it-IT" dirty="0"/>
              <a:t>Dobbiamo investire non solo in eventi ma in </a:t>
            </a:r>
            <a:r>
              <a:rPr lang="it-IT" b="1" dirty="0"/>
              <a:t>spazi fisici </a:t>
            </a:r>
            <a:r>
              <a:rPr lang="it-IT" dirty="0"/>
              <a:t>di espressione e produzione culturale. 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it-IT" dirty="0"/>
              <a:t>Dobbiamo far nascere una </a:t>
            </a:r>
            <a:r>
              <a:rPr lang="it-IT" b="1" dirty="0"/>
              <a:t>nuova generazione </a:t>
            </a:r>
            <a:r>
              <a:rPr lang="it-IT" dirty="0"/>
              <a:t>di artisti, scienziati, operatori culturali, cittadini consapevoli.</a:t>
            </a: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it-IT" sz="1800" dirty="0"/>
              <a:t>Programma di mandato 2026 - 2030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1800"/>
              </a:spcAft>
              <a:buNone/>
            </a:pP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3733631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85869-9E34-6578-E56E-82134FB71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062-EF7E-7F73-E99A-2FFC86FDD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7" y="757550"/>
            <a:ext cx="10887697" cy="907239"/>
          </a:xfrm>
        </p:spPr>
        <p:txBody>
          <a:bodyPr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400"/>
              </a:spcAft>
            </a:pPr>
            <a:r>
              <a:rPr lang="it-IT" sz="3600" b="1" dirty="0"/>
              <a:t>UN NUOVO FILO </a:t>
            </a:r>
            <a:r>
              <a:rPr lang="it-IT" sz="3600" b="1" dirty="0">
                <a:solidFill>
                  <a:srgbClr val="C00000"/>
                </a:solidFill>
              </a:rPr>
              <a:t>ROSSO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42533-3DAD-541F-15F4-76081A3C3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64" y="2282678"/>
            <a:ext cx="10785474" cy="3696309"/>
          </a:xfrm>
        </p:spPr>
        <p:txBody>
          <a:bodyPr>
            <a:noAutofit/>
          </a:bodyPr>
          <a:lstStyle/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it-IT" dirty="0"/>
              <a:t>La relazione tra cultura e turismo, se da un lato ha rafforzato l’immagine della regione, dall’altro rischia di ridurre la cultura a strumento di marketing territoriale. 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dirty="0"/>
              <a:t>Cultura, </a:t>
            </a:r>
            <a:r>
              <a:rPr lang="en-GB" dirty="0" err="1"/>
              <a:t>scuola</a:t>
            </a:r>
            <a:r>
              <a:rPr lang="en-GB" dirty="0"/>
              <a:t>, </a:t>
            </a:r>
            <a:r>
              <a:rPr lang="en-GB" dirty="0" err="1"/>
              <a:t>università</a:t>
            </a:r>
            <a:r>
              <a:rPr lang="en-GB" dirty="0"/>
              <a:t>, </a:t>
            </a:r>
            <a:r>
              <a:rPr lang="en-GB" dirty="0" err="1"/>
              <a:t>parità</a:t>
            </a:r>
            <a:r>
              <a:rPr lang="en-GB" dirty="0"/>
              <a:t> di </a:t>
            </a:r>
            <a:r>
              <a:rPr lang="en-GB" dirty="0" err="1"/>
              <a:t>genere</a:t>
            </a:r>
            <a:r>
              <a:rPr lang="en-GB" dirty="0"/>
              <a:t>, </a:t>
            </a:r>
            <a:r>
              <a:rPr lang="en-GB" dirty="0" err="1"/>
              <a:t>giovani</a:t>
            </a:r>
            <a:r>
              <a:rPr lang="en-GB" dirty="0"/>
              <a:t>, </a:t>
            </a:r>
            <a:r>
              <a:rPr lang="en-GB" dirty="0" err="1"/>
              <a:t>legalità</a:t>
            </a:r>
            <a:r>
              <a:rPr lang="en-GB" dirty="0"/>
              <a:t> e </a:t>
            </a:r>
            <a:r>
              <a:rPr lang="en-GB" dirty="0" err="1"/>
              <a:t>antimafia</a:t>
            </a:r>
            <a:r>
              <a:rPr lang="en-GB" dirty="0"/>
              <a:t> </a:t>
            </a:r>
            <a:r>
              <a:rPr lang="en-GB" dirty="0" err="1"/>
              <a:t>sociale</a:t>
            </a:r>
            <a:r>
              <a:rPr lang="en-GB" dirty="0"/>
              <a:t>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politiche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costruiscono</a:t>
            </a:r>
            <a:r>
              <a:rPr lang="en-GB" dirty="0"/>
              <a:t> </a:t>
            </a:r>
            <a:r>
              <a:rPr lang="en-GB" b="1" dirty="0"/>
              <a:t>fiducia</a:t>
            </a:r>
            <a:r>
              <a:rPr lang="en-GB" dirty="0"/>
              <a:t> e </a:t>
            </a:r>
            <a:r>
              <a:rPr lang="en-GB" b="1" dirty="0" err="1"/>
              <a:t>coesione</a:t>
            </a:r>
            <a:r>
              <a:rPr lang="en-GB" dirty="0"/>
              <a:t>.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dirty="0"/>
              <a:t>Sono le </a:t>
            </a:r>
            <a:r>
              <a:rPr lang="en-GB" dirty="0" err="1"/>
              <a:t>precondizioni</a:t>
            </a:r>
            <a:r>
              <a:rPr lang="en-GB" dirty="0"/>
              <a:t> per ogni </a:t>
            </a:r>
            <a:r>
              <a:rPr lang="en-GB" dirty="0" err="1"/>
              <a:t>sviluppo</a:t>
            </a:r>
            <a:r>
              <a:rPr lang="en-GB" dirty="0"/>
              <a:t> </a:t>
            </a:r>
            <a:r>
              <a:rPr lang="en-GB" dirty="0" err="1"/>
              <a:t>duraturo</a:t>
            </a:r>
            <a:r>
              <a:rPr lang="en-GB" dirty="0"/>
              <a:t>. </a:t>
            </a:r>
          </a:p>
          <a:p>
            <a:pPr marL="0" indent="0" algn="r">
              <a:lnSpc>
                <a:spcPct val="114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it-IT" sz="2000" dirty="0"/>
              <a:t>Linee di mandato 2026 - 2030</a:t>
            </a:r>
            <a:endParaRPr lang="en-IT" sz="2000" dirty="0"/>
          </a:p>
        </p:txBody>
      </p:sp>
    </p:spTree>
    <p:extLst>
      <p:ext uri="{BB962C8B-B14F-4D97-AF65-F5344CB8AC3E}">
        <p14:creationId xmlns:p14="http://schemas.microsoft.com/office/powerpoint/2010/main" val="3545169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97F9C-7C34-D306-0CD7-DF9F9D1EB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C3E9A-7F43-F53B-2B49-311D70C1D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8" y="757482"/>
            <a:ext cx="10887697" cy="705684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b="1" dirty="0"/>
              <a:t>LA CULTURA RIGUARDA IL </a:t>
            </a:r>
            <a:r>
              <a:rPr lang="it-IT" sz="3600" b="1" dirty="0">
                <a:solidFill>
                  <a:srgbClr val="C00000"/>
                </a:solidFill>
              </a:rPr>
              <a:t>FUTURO</a:t>
            </a:r>
            <a:r>
              <a:rPr lang="it-IT" sz="3600" b="1" dirty="0"/>
              <a:t> DI TUTTI </a:t>
            </a:r>
            <a:r>
              <a:rPr lang="it-IT" sz="2800" b="1" dirty="0"/>
              <a:t>(e viceversa)</a:t>
            </a:r>
            <a:endParaRPr lang="en-IT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6B4EE-477D-B518-0922-E6A62199A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776" y="2270125"/>
            <a:ext cx="9879576" cy="3696309"/>
          </a:xfrm>
        </p:spPr>
        <p:txBody>
          <a:bodyPr>
            <a:noAutofit/>
          </a:bodyPr>
          <a:lstStyle/>
          <a:p>
            <a:pPr lvl="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Cambiamento climatico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Aumento delle disuguaglianze 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Nuovi media e intelligenza artificiale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Squilibrio demografico</a:t>
            </a:r>
            <a:endParaRPr lang="en-IT" dirty="0"/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Razzismo, odio, intolleranza</a:t>
            </a:r>
          </a:p>
          <a:p>
            <a:pPr lvl="0">
              <a:lnSpc>
                <a:spcPct val="114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Sfiducia nella scienza e nella democrazia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2853276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055E7-0A9F-C6A3-B38F-A268CF0A9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B6F0D6-D61D-0EB8-809A-65BCB4B6349E}"/>
              </a:ext>
            </a:extLst>
          </p:cNvPr>
          <p:cNvSpPr txBox="1"/>
          <p:nvPr/>
        </p:nvSpPr>
        <p:spPr>
          <a:xfrm>
            <a:off x="2592783" y="2765965"/>
            <a:ext cx="7006434" cy="1326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latin typeface="Titillium" pitchFamily="2" charset="77"/>
              </a:defRPr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ctr">
              <a:spcAft>
                <a:spcPts val="1200"/>
              </a:spcAft>
            </a:pPr>
            <a:r>
              <a:rPr lang="it-IT" sz="2800" dirty="0"/>
              <a:t>I NUMERI</a:t>
            </a:r>
          </a:p>
        </p:txBody>
      </p:sp>
    </p:spTree>
    <p:extLst>
      <p:ext uri="{BB962C8B-B14F-4D97-AF65-F5344CB8AC3E}">
        <p14:creationId xmlns:p14="http://schemas.microsoft.com/office/powerpoint/2010/main" val="3792294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3AF5E-B4C7-03F2-9351-84F309AB5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80452-0172-F914-ED90-ED7B81D12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63" y="1261542"/>
            <a:ext cx="10785475" cy="5292492"/>
          </a:xfrm>
        </p:spPr>
        <p:txBody>
          <a:bodyPr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en-IT" sz="2000" dirty="0"/>
              <a:t>155 musei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en-IT" sz="2000" dirty="0"/>
              <a:t>302 biblioteche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en-IT" sz="2000" dirty="0"/>
              <a:t>284 sale cinematografiche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it-IT" sz="2000" dirty="0"/>
              <a:t>+ </a:t>
            </a:r>
            <a:r>
              <a:rPr lang="en-IT" sz="2000" dirty="0"/>
              <a:t>100 teatri e altri spazi </a:t>
            </a:r>
            <a:r>
              <a:rPr lang="it-IT" sz="2000" dirty="0"/>
              <a:t>aderenti al sistema dello regionale dello spettacolo dal vivo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it-IT" sz="2000" dirty="0"/>
              <a:t>220 librerie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it-IT" sz="2000" dirty="0"/>
              <a:t>18.200 oggetti del patrimonio culturale censiti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en-IT" sz="2000" dirty="0"/>
              <a:t>12.944 spettacoli dal vivo</a:t>
            </a:r>
            <a:endParaRPr lang="it-IT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en-IT" sz="2000" dirty="0"/>
              <a:t>14.467 imprese Culturali e creative con 53.444 addetti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en-IT" sz="2000" dirty="0"/>
              <a:t>1.519 organizzazioni non profit culturali e creative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en-IT" sz="2000" dirty="0"/>
              <a:t>3.100 scuole di ogni ordine e grado 5 università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en-IT" sz="2000" dirty="0"/>
              <a:t>257 comuni e 6 province, di cui una città metropolitana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</a:pPr>
            <a:r>
              <a:rPr lang="en-IT" sz="2000" dirty="0"/>
              <a:t>Regione Puglia con X enti e fondazioni partecipate</a:t>
            </a:r>
            <a:endParaRPr lang="it-I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C92792-5E15-453D-EACA-4C826B4E2F4A}"/>
              </a:ext>
            </a:extLst>
          </p:cNvPr>
          <p:cNvSpPr txBox="1"/>
          <p:nvPr/>
        </p:nvSpPr>
        <p:spPr>
          <a:xfrm>
            <a:off x="2416362" y="164895"/>
            <a:ext cx="7382916" cy="509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400" dirty="0"/>
              <a:t>Cultura e conoscenza in Puglia: un ecosistema</a:t>
            </a:r>
          </a:p>
        </p:txBody>
      </p:sp>
    </p:spTree>
    <p:extLst>
      <p:ext uri="{BB962C8B-B14F-4D97-AF65-F5344CB8AC3E}">
        <p14:creationId xmlns:p14="http://schemas.microsoft.com/office/powerpoint/2010/main" val="61969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CDB6F7-54D4-97F9-0452-8F3A586D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AA7F45-5F62-9CF5-6068-8EFCB3584F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190"/>
          <a:stretch>
            <a:fillRect/>
          </a:stretch>
        </p:blipFill>
        <p:spPr>
          <a:xfrm>
            <a:off x="292691" y="1009512"/>
            <a:ext cx="7064926" cy="5040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3650C76-B4D8-F122-16EB-414F965CDF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00" b="76476"/>
          <a:stretch>
            <a:fillRect/>
          </a:stretch>
        </p:blipFill>
        <p:spPr>
          <a:xfrm>
            <a:off x="6096000" y="4163494"/>
            <a:ext cx="5954527" cy="11593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EF7723-F79E-4A80-D21C-060845F26982}"/>
              </a:ext>
            </a:extLst>
          </p:cNvPr>
          <p:cNvSpPr txBox="1"/>
          <p:nvPr/>
        </p:nvSpPr>
        <p:spPr>
          <a:xfrm>
            <a:off x="1062957" y="620133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1400" dirty="0"/>
              <a:t>ISTAT, </a:t>
            </a:r>
            <a:r>
              <a:rPr lang="en-IT" sz="1400" i="1" dirty="0"/>
              <a:t>BES 2024 – Istruzione e formazione</a:t>
            </a:r>
            <a:r>
              <a:rPr lang="en-IT" sz="1400" dirty="0"/>
              <a:t>, dati 2024; confronto regionale elaborato dall'Ufficio Statistico Regione Puglia su dati ISTAT. </a:t>
            </a:r>
            <a:endParaRPr lang="en-IT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B7ACAD-E90E-C9B2-7B12-52DB270D52EC}"/>
              </a:ext>
            </a:extLst>
          </p:cNvPr>
          <p:cNvSpPr txBox="1"/>
          <p:nvPr/>
        </p:nvSpPr>
        <p:spPr>
          <a:xfrm>
            <a:off x="1937505" y="253422"/>
            <a:ext cx="8316990" cy="579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800" dirty="0"/>
              <a:t>Partecipazione culturale fuori casa</a:t>
            </a:r>
          </a:p>
        </p:txBody>
      </p:sp>
    </p:spTree>
    <p:extLst>
      <p:ext uri="{BB962C8B-B14F-4D97-AF65-F5344CB8AC3E}">
        <p14:creationId xmlns:p14="http://schemas.microsoft.com/office/powerpoint/2010/main" val="3457872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578F18-A20D-5402-3797-47ACC4EC3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C2A4DA-0AB7-0286-552D-4A5E28BA24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280"/>
          <a:stretch>
            <a:fillRect/>
          </a:stretch>
        </p:blipFill>
        <p:spPr>
          <a:xfrm>
            <a:off x="299310" y="1007611"/>
            <a:ext cx="7233526" cy="5445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DD2A29-3D69-39B8-C305-63C0D9C219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9440"/>
          <a:stretch>
            <a:fillRect/>
          </a:stretch>
        </p:blipFill>
        <p:spPr>
          <a:xfrm>
            <a:off x="6218386" y="3832248"/>
            <a:ext cx="5291666" cy="10961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E7816D-6EEA-5495-2224-1F3F021AEF3C}"/>
              </a:ext>
            </a:extLst>
          </p:cNvPr>
          <p:cNvSpPr txBox="1"/>
          <p:nvPr/>
        </p:nvSpPr>
        <p:spPr>
          <a:xfrm>
            <a:off x="6459476" y="624215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1400" dirty="0"/>
              <a:t>ISTAT, </a:t>
            </a:r>
            <a:r>
              <a:rPr lang="en-IT" sz="1400" i="1" dirty="0"/>
              <a:t>BES 2024 – Istruzione e formazione</a:t>
            </a:r>
            <a:r>
              <a:rPr lang="en-IT" sz="1400" dirty="0"/>
              <a:t>, dati 2024; confronto regionale elaborato dall'Ufficio Statistico Regione Puglia su dati ISTAT. </a:t>
            </a:r>
            <a:endParaRPr lang="en-IT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A55301-0425-B455-0C22-7821F7452947}"/>
              </a:ext>
            </a:extLst>
          </p:cNvPr>
          <p:cNvSpPr txBox="1"/>
          <p:nvPr/>
        </p:nvSpPr>
        <p:spPr>
          <a:xfrm>
            <a:off x="1937505" y="203016"/>
            <a:ext cx="8316990" cy="579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800" dirty="0"/>
              <a:t>Lettura di libri e quotidiani</a:t>
            </a:r>
          </a:p>
        </p:txBody>
      </p:sp>
    </p:spTree>
    <p:extLst>
      <p:ext uri="{BB962C8B-B14F-4D97-AF65-F5344CB8AC3E}">
        <p14:creationId xmlns:p14="http://schemas.microsoft.com/office/powerpoint/2010/main" val="2519740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CC4E9E-E25E-7DCB-5F17-160EFC5FA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2ACF57-F737-EC58-2021-3625E5A9DB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662"/>
          <a:stretch>
            <a:fillRect/>
          </a:stretch>
        </p:blipFill>
        <p:spPr>
          <a:xfrm>
            <a:off x="299310" y="1345141"/>
            <a:ext cx="6741965" cy="51177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9616D8-294B-A151-F827-6D9C0DAFC4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74" b="80918"/>
          <a:stretch>
            <a:fillRect/>
          </a:stretch>
        </p:blipFill>
        <p:spPr>
          <a:xfrm>
            <a:off x="6110451" y="4285902"/>
            <a:ext cx="5581089" cy="7202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1B1322-ECF0-439A-12FE-037A5A775183}"/>
              </a:ext>
            </a:extLst>
          </p:cNvPr>
          <p:cNvSpPr txBox="1"/>
          <p:nvPr/>
        </p:nvSpPr>
        <p:spPr>
          <a:xfrm>
            <a:off x="1062957" y="620133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1400" dirty="0"/>
              <a:t>ISTAT, </a:t>
            </a:r>
            <a:r>
              <a:rPr lang="en-IT" sz="1400" i="1" dirty="0"/>
              <a:t>BES 2024 – Istruzione e formazione</a:t>
            </a:r>
            <a:r>
              <a:rPr lang="en-IT" sz="1400" dirty="0"/>
              <a:t>, dati 2024; confronto regionale elaborato dall'Ufficio Statistico Regione Puglia su dati ISTAT. </a:t>
            </a:r>
            <a:endParaRPr lang="en-IT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DE2D4D-A6AC-2F33-907F-6EB82E618E58}"/>
              </a:ext>
            </a:extLst>
          </p:cNvPr>
          <p:cNvSpPr txBox="1"/>
          <p:nvPr/>
        </p:nvSpPr>
        <p:spPr>
          <a:xfrm>
            <a:off x="1937505" y="402135"/>
            <a:ext cx="8316990" cy="579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800" dirty="0"/>
              <a:t>Fruizione delle biblioteche</a:t>
            </a:r>
          </a:p>
        </p:txBody>
      </p:sp>
    </p:spTree>
    <p:extLst>
      <p:ext uri="{BB962C8B-B14F-4D97-AF65-F5344CB8AC3E}">
        <p14:creationId xmlns:p14="http://schemas.microsoft.com/office/powerpoint/2010/main" val="3714294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9D967-E215-4C09-E6B7-3AB9C88A6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7226"/>
            <a:ext cx="5257800" cy="50911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IT" sz="2000" dirty="0">
                <a:solidFill>
                  <a:srgbClr val="FF0000"/>
                </a:solidFill>
              </a:rPr>
              <a:t>Solo 73 comuni pugliesi su 257, il 28,4%, ospitano almeno un museo</a:t>
            </a:r>
          </a:p>
          <a:p>
            <a:pPr marL="0" indent="0">
              <a:buNone/>
            </a:pPr>
            <a:r>
              <a:rPr lang="en-IT" sz="2000" dirty="0">
                <a:solidFill>
                  <a:srgbClr val="FF0000"/>
                </a:solidFill>
              </a:rPr>
              <a:t>Bari + Lecce + Foggia concentrano circa il 66% dell'offerta museale regionale, mentre Taranto e Brindisi insieme ne rappresentano circa il 20%</a:t>
            </a:r>
          </a:p>
          <a:p>
            <a:pPr marL="0" indent="0">
              <a:buNone/>
            </a:pPr>
            <a:r>
              <a:rPr lang="en-IT" sz="2000" dirty="0">
                <a:solidFill>
                  <a:srgbClr val="FF0000"/>
                </a:solidFill>
              </a:rPr>
              <a:t>Nel 2022 sono stati registrati circa 185 mila spettacoli in Puglia, ma quasi il 47,8% si concentra nella provincia di Bari</a:t>
            </a:r>
          </a:p>
          <a:p>
            <a:pPr marL="0" indent="0">
              <a:buNone/>
            </a:pPr>
            <a:r>
              <a:rPr lang="en-IT" sz="2000" dirty="0">
                <a:solidFill>
                  <a:srgbClr val="FF0000"/>
                </a:solidFill>
              </a:rPr>
              <a:t>La rete delle Biblioteche di Puglia conta 302 biblioteche aderenti (+40% rispetto al 2023)</a:t>
            </a:r>
          </a:p>
          <a:p>
            <a:pPr marL="0" indent="0">
              <a:buNone/>
            </a:pPr>
            <a:r>
              <a:rPr lang="en-IT" sz="2000" dirty="0">
                <a:solidFill>
                  <a:srgbClr val="FF0000"/>
                </a:solidFill>
              </a:rPr>
              <a:t>il polo più esteso si conferma quello di Lecce con 107 biblioteche, seguito da Foggia (78), Brindisi (42) e Taranto (40)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7161B8-529A-530A-6D60-DC19F437109E}"/>
              </a:ext>
            </a:extLst>
          </p:cNvPr>
          <p:cNvSpPr txBox="1"/>
          <p:nvPr/>
        </p:nvSpPr>
        <p:spPr>
          <a:xfrm>
            <a:off x="1937505" y="253422"/>
            <a:ext cx="8316990" cy="579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800" dirty="0">
                <a:solidFill>
                  <a:srgbClr val="FF0000"/>
                </a:solidFill>
              </a:rPr>
              <a:t>Una geografia culturale diseguale</a:t>
            </a:r>
          </a:p>
        </p:txBody>
      </p:sp>
    </p:spTree>
    <p:extLst>
      <p:ext uri="{BB962C8B-B14F-4D97-AF65-F5344CB8AC3E}">
        <p14:creationId xmlns:p14="http://schemas.microsoft.com/office/powerpoint/2010/main" val="876034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1634E-FAEA-9EB0-70B1-297E6C12B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A4E67-A092-1E10-1918-A0D21563C879}"/>
              </a:ext>
            </a:extLst>
          </p:cNvPr>
          <p:cNvSpPr txBox="1"/>
          <p:nvPr/>
        </p:nvSpPr>
        <p:spPr>
          <a:xfrm>
            <a:off x="2592783" y="2765965"/>
            <a:ext cx="7006434" cy="1326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latin typeface="Titillium" pitchFamily="2" charset="77"/>
              </a:defRPr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ctr">
              <a:spcAft>
                <a:spcPts val="1200"/>
              </a:spcAft>
            </a:pPr>
            <a:r>
              <a:rPr lang="it-IT" sz="2800" dirty="0"/>
              <a:t>A CHE PUNTO SIAMO</a:t>
            </a:r>
          </a:p>
        </p:txBody>
      </p:sp>
    </p:spTree>
    <p:extLst>
      <p:ext uri="{BB962C8B-B14F-4D97-AF65-F5344CB8AC3E}">
        <p14:creationId xmlns:p14="http://schemas.microsoft.com/office/powerpoint/2010/main" val="168505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3AF5E-B4C7-03F2-9351-84F309AB5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80452-0172-F914-ED90-ED7B81D12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63" y="0"/>
            <a:ext cx="10785475" cy="6858000"/>
          </a:xfrm>
        </p:spPr>
        <p:txBody>
          <a:bodyPr anchor="ctr">
            <a:noAutofit/>
          </a:bodyPr>
          <a:lstStyle/>
          <a:p>
            <a:pPr marL="0" lv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dirty="0">
                <a:solidFill>
                  <a:srgbClr val="FF0000"/>
                </a:solidFill>
              </a:rPr>
              <a:t>PRINCIPALI PROGETTI E FINANZIAMENTI IN CORSO: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1800" dirty="0">
                <a:solidFill>
                  <a:srgbClr val="FF0000"/>
                </a:solidFill>
              </a:rPr>
              <a:t>BIBLIOTECHE DI PUBBLICA LETTURA: 130 meuro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1800" dirty="0">
                <a:solidFill>
                  <a:srgbClr val="FF0000"/>
                </a:solidFill>
              </a:rPr>
              <a:t>AREE INTERNE E ATTRATTIVITÀ BORGHI: 74 meuro per 5 aree + 20 meuro Accadia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1800" dirty="0">
                <a:solidFill>
                  <a:srgbClr val="FF0000"/>
                </a:solidFill>
              </a:rPr>
              <a:t>LUOGHI DI CULTURA PUBBLICI NON STATALI: 88 meuro stanziati per 30 interventi  + altri 30 accolti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1800" dirty="0">
                <a:solidFill>
                  <a:srgbClr val="FF0000"/>
                </a:solidFill>
              </a:rPr>
              <a:t>SITI ARCHEOLOGICI: 20 meuro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1800" dirty="0">
                <a:solidFill>
                  <a:srgbClr val="FF0000"/>
                </a:solidFill>
              </a:rPr>
              <a:t>BENI CULTURALI E LUOGHI DI CULTURA DI ENTI ECCLESIASTICI 25 meuro stanziati + 23 interventi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1800" dirty="0">
                <a:solidFill>
                  <a:srgbClr val="FF0000"/>
                </a:solidFill>
              </a:rPr>
              <a:t>EFFICIENTAMENTO ENERGETICO DI LUOGHI DI CULTURA PUBBLICI  5,15 meuro stanziati x  5 interventi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1800" dirty="0">
                <a:solidFill>
                  <a:srgbClr val="FF0000"/>
                </a:solidFill>
              </a:rPr>
              <a:t>BENI CULTURALI E RIGENERAZIONE URBANA 9.3 meuro stanziati &gt; approvate 13 strategia &gt; 8 interventi di rigenerazione urbana a base culturale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1800" dirty="0">
                <a:solidFill>
                  <a:srgbClr val="FF0000"/>
                </a:solidFill>
              </a:rPr>
              <a:t>BANDI DI SOSTEGNO allo spettacolo dal vivo, alle produzioni cinematografiche, ai festival del libro e del cinema, alla comunicazione dei grandi eventi </a:t>
            </a:r>
          </a:p>
        </p:txBody>
      </p:sp>
    </p:spTree>
    <p:extLst>
      <p:ext uri="{BB962C8B-B14F-4D97-AF65-F5344CB8AC3E}">
        <p14:creationId xmlns:p14="http://schemas.microsoft.com/office/powerpoint/2010/main" val="2021999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826B8-9EBE-9005-BA6F-A7458DDEC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AAB53-3724-AA36-65CA-6A253D079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075" y="1597713"/>
            <a:ext cx="10534649" cy="3696309"/>
          </a:xfrm>
        </p:spPr>
        <p:txBody>
          <a:bodyPr anchor="ctr">
            <a:normAutofit fontScale="92500" lnSpcReduction="10000"/>
          </a:bodyPr>
          <a:lstStyle/>
          <a:p>
            <a:pPr marL="0" lvl="0" indent="0" algn="ctr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3600" dirty="0">
                <a:solidFill>
                  <a:srgbClr val="FF0000"/>
                </a:solidFill>
              </a:rPr>
              <a:t>LE RISORSE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3600" dirty="0">
                <a:solidFill>
                  <a:srgbClr val="FF0000"/>
                </a:solidFill>
              </a:rPr>
              <a:t>FSE 2021 2027 (totali, utilizzate e residue)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3600" dirty="0">
                <a:solidFill>
                  <a:srgbClr val="FF0000"/>
                </a:solidFill>
              </a:rPr>
              <a:t>FESR 2021 2027 (totali, utilizzate e residue)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3600" dirty="0">
                <a:solidFill>
                  <a:srgbClr val="FF0000"/>
                </a:solidFill>
              </a:rPr>
              <a:t> FSC 2021 2027 (totali, utilizzate e residue)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3600" dirty="0">
                <a:solidFill>
                  <a:srgbClr val="FF0000"/>
                </a:solidFill>
              </a:rPr>
              <a:t>POC 2021 2027 (totali, utilizzate e residue)</a:t>
            </a:r>
          </a:p>
        </p:txBody>
      </p:sp>
    </p:spTree>
    <p:extLst>
      <p:ext uri="{BB962C8B-B14F-4D97-AF65-F5344CB8AC3E}">
        <p14:creationId xmlns:p14="http://schemas.microsoft.com/office/powerpoint/2010/main" val="1430859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202B101-625B-B218-065F-386112563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28" y="253422"/>
            <a:ext cx="5390330" cy="54452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498EE87-C73A-E680-06AF-8C0619D83C3D}"/>
              </a:ext>
            </a:extLst>
          </p:cNvPr>
          <p:cNvSpPr txBox="1"/>
          <p:nvPr/>
        </p:nvSpPr>
        <p:spPr>
          <a:xfrm>
            <a:off x="198498" y="5840006"/>
            <a:ext cx="60997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1400" dirty="0"/>
              <a:t>21° Rapporto Annuale Federculture 2025IMPRESA CULTURA- il turismo culturale in Italia: analisi, modelli e proposte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24DA27-53EB-134B-CF8C-9AC0900BC0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900"/>
          <a:stretch>
            <a:fillRect/>
          </a:stretch>
        </p:blipFill>
        <p:spPr>
          <a:xfrm>
            <a:off x="6096527" y="253422"/>
            <a:ext cx="6159454" cy="58400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2DC876-EE0A-CAAE-A6A6-1052B4D7A7AE}"/>
              </a:ext>
            </a:extLst>
          </p:cNvPr>
          <p:cNvSpPr txBox="1"/>
          <p:nvPr/>
        </p:nvSpPr>
        <p:spPr>
          <a:xfrm>
            <a:off x="6159981" y="6259879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1400" dirty="0"/>
              <a:t>ISTAT, </a:t>
            </a:r>
            <a:r>
              <a:rPr lang="en-IT" sz="1400" i="1" dirty="0"/>
              <a:t>BES 2024 – Istruzione e formazione</a:t>
            </a:r>
            <a:r>
              <a:rPr lang="en-IT" sz="1400" dirty="0"/>
              <a:t>, dati 2024; confronto regionale elaborato dall'Ufficio Statistico Regione Puglia su dati ISTAT. 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2430354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AA051-247A-8E58-2CCD-465A4F855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D66D1-B2F1-6B2C-91C6-ECF8A7463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8" y="757482"/>
            <a:ext cx="10887697" cy="705684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b="1" dirty="0"/>
              <a:t>SOSTENERE LA CULTURA È </a:t>
            </a:r>
            <a:r>
              <a:rPr lang="it-IT" sz="3600" b="1" dirty="0">
                <a:solidFill>
                  <a:srgbClr val="C00000"/>
                </a:solidFill>
              </a:rPr>
              <a:t>RESPONSABILITÀ</a:t>
            </a:r>
            <a:r>
              <a:rPr lang="it-IT" sz="3600" b="1" dirty="0"/>
              <a:t> DI TUTTI</a:t>
            </a:r>
            <a:endParaRPr lang="en-IT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4E5A5-9F0C-DE5D-D684-0807EF6A0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775" y="2270125"/>
            <a:ext cx="10736480" cy="3696309"/>
          </a:xfrm>
        </p:spPr>
        <p:txBody>
          <a:bodyPr>
            <a:no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dirty="0"/>
              <a:t> Prendere la scarsità come </a:t>
            </a:r>
            <a:r>
              <a:rPr lang="it-IT" b="1" dirty="0"/>
              <a:t>occasione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dirty="0"/>
              <a:t> </a:t>
            </a:r>
            <a:r>
              <a:rPr lang="it-IT" b="1" dirty="0"/>
              <a:t>Alleanze</a:t>
            </a:r>
            <a:r>
              <a:rPr lang="it-IT" dirty="0"/>
              <a:t> locali tra istituzioni, associazioni, imprese, comunità</a:t>
            </a:r>
            <a:endParaRPr lang="en-IT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dirty="0"/>
              <a:t> Cercare soluzioni </a:t>
            </a:r>
            <a:r>
              <a:rPr lang="it-IT" b="1" dirty="0"/>
              <a:t>collettive</a:t>
            </a:r>
            <a:r>
              <a:rPr lang="it-IT" dirty="0"/>
              <a:t>, non individuali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dirty="0"/>
              <a:t> Usare </a:t>
            </a:r>
            <a:r>
              <a:rPr lang="it-IT" b="1" dirty="0"/>
              <a:t>bene</a:t>
            </a:r>
            <a:r>
              <a:rPr lang="it-IT" dirty="0"/>
              <a:t> le risorse pubbliche (e cercare tutte quelle non utilizzate)</a:t>
            </a:r>
            <a:endParaRPr lang="en-IT" dirty="0"/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dirty="0"/>
              <a:t> Chi più riceve, più </a:t>
            </a:r>
            <a:r>
              <a:rPr lang="it-IT" b="1" dirty="0"/>
              <a:t>contribuisce</a:t>
            </a:r>
          </a:p>
        </p:txBody>
      </p:sp>
    </p:spTree>
    <p:extLst>
      <p:ext uri="{BB962C8B-B14F-4D97-AF65-F5344CB8AC3E}">
        <p14:creationId xmlns:p14="http://schemas.microsoft.com/office/powerpoint/2010/main" val="2828826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1D72B-3015-07DB-8D40-9BEDFE78E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4278D-49CC-63B1-48CD-103B5637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7" y="757550"/>
            <a:ext cx="11038915" cy="806427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b="1" dirty="0"/>
              <a:t>INIZIA UNA STAGIONE DI </a:t>
            </a:r>
            <a:r>
              <a:rPr lang="it-IT" sz="3600" b="1" dirty="0">
                <a:solidFill>
                  <a:srgbClr val="C00000"/>
                </a:solidFill>
              </a:rPr>
              <a:t>TRANSIZIONE</a:t>
            </a:r>
            <a:r>
              <a:rPr lang="it-IT" sz="3600" b="1" dirty="0"/>
              <a:t> </a:t>
            </a:r>
            <a:br>
              <a:rPr lang="it-IT" sz="3600" b="1" dirty="0"/>
            </a:br>
            <a:r>
              <a:rPr lang="it-IT" sz="3600" b="1" dirty="0"/>
              <a:t>(e sperimentazione) </a:t>
            </a:r>
            <a:endParaRPr lang="en-IT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DFE3D-E152-FAB9-FACE-075B95030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776" y="2269662"/>
            <a:ext cx="10550525" cy="3696309"/>
          </a:xfrm>
        </p:spPr>
        <p:txBody>
          <a:bodyPr>
            <a:normAutofit/>
          </a:bodyPr>
          <a:lstStyle/>
          <a:p>
            <a:pPr marL="0" lvl="0" indent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it-IT" dirty="0"/>
              <a:t>Per prima cosa:  </a:t>
            </a:r>
          </a:p>
          <a:p>
            <a:pPr lv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</a:t>
            </a:r>
            <a:r>
              <a:rPr lang="it-IT" b="1" dirty="0"/>
              <a:t>Rispettare</a:t>
            </a:r>
            <a:r>
              <a:rPr lang="it-IT" dirty="0"/>
              <a:t> il lavoro fatto e i risultati raggiunti </a:t>
            </a:r>
            <a:endParaRPr lang="en-IT" dirty="0"/>
          </a:p>
          <a:p>
            <a:pPr lv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</a:t>
            </a:r>
            <a:r>
              <a:rPr lang="it-IT" b="1" dirty="0"/>
              <a:t>Monitorare e valutare</a:t>
            </a:r>
            <a:r>
              <a:rPr lang="it-IT" dirty="0"/>
              <a:t> le misure concluse e in corso</a:t>
            </a:r>
            <a:endParaRPr lang="en-IT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</a:t>
            </a:r>
            <a:r>
              <a:rPr lang="it-IT" b="1" dirty="0"/>
              <a:t>Ascoltare</a:t>
            </a:r>
            <a:r>
              <a:rPr lang="it-IT" dirty="0"/>
              <a:t> e imparare dai punti di forza e di debolezza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b="1" dirty="0"/>
              <a:t> Sperimentare</a:t>
            </a:r>
            <a:r>
              <a:rPr lang="it-IT" dirty="0"/>
              <a:t> in vista della prossima programmazione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2990774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76760-F64A-684B-303F-79947A738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DCF066-D6D5-F1D0-781A-74BFC0C092C8}"/>
              </a:ext>
            </a:extLst>
          </p:cNvPr>
          <p:cNvSpPr txBox="1"/>
          <p:nvPr/>
        </p:nvSpPr>
        <p:spPr>
          <a:xfrm>
            <a:off x="3777324" y="2773722"/>
            <a:ext cx="4637400" cy="1326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latin typeface="Titillium" pitchFamily="2" charset="77"/>
              </a:defRPr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ctr">
              <a:spcAft>
                <a:spcPts val="1200"/>
              </a:spcAft>
            </a:pPr>
            <a:r>
              <a:rPr lang="it-IT" sz="2800" dirty="0"/>
              <a:t>3 PRIORITÀ</a:t>
            </a:r>
            <a:endParaRPr lang="en-IT" sz="2800" dirty="0"/>
          </a:p>
        </p:txBody>
      </p:sp>
    </p:spTree>
    <p:extLst>
      <p:ext uri="{BB962C8B-B14F-4D97-AF65-F5344CB8AC3E}">
        <p14:creationId xmlns:p14="http://schemas.microsoft.com/office/powerpoint/2010/main" val="641520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AA051-247A-8E58-2CCD-465A4F855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D66D1-B2F1-6B2C-91C6-ECF8A7463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8" y="757482"/>
            <a:ext cx="10550525" cy="705684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b="1" dirty="0"/>
              <a:t>PRIORITÀ 1: UNA CULTURA DI </a:t>
            </a:r>
            <a:r>
              <a:rPr lang="it-IT" sz="3600" b="1" dirty="0">
                <a:solidFill>
                  <a:srgbClr val="C00000"/>
                </a:solidFill>
              </a:rPr>
              <a:t>PROSSIMITÀ</a:t>
            </a:r>
            <a:endParaRPr lang="en-IT" sz="35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4E5A5-9F0C-DE5D-D684-0807EF6A0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776" y="2270125"/>
            <a:ext cx="10634962" cy="418323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sz="2600" dirty="0"/>
              <a:t> Spegnere gli schermi e tornare ad </a:t>
            </a:r>
            <a:r>
              <a:rPr lang="it-IT" sz="2600" b="1" dirty="0"/>
              <a:t>incontrarsi</a:t>
            </a:r>
            <a:r>
              <a:rPr lang="it-IT" sz="2600" dirty="0"/>
              <a:t> attraverso la cultura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sz="2600" dirty="0"/>
              <a:t> In tutta la Puglia, avere spazi e servizi culturali a </a:t>
            </a:r>
            <a:r>
              <a:rPr lang="it-IT" sz="2600" b="1" dirty="0"/>
              <a:t>poca distanza </a:t>
            </a:r>
            <a:r>
              <a:rPr lang="it-IT" sz="2600" dirty="0"/>
              <a:t>da casa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sz="2600" dirty="0"/>
              <a:t> Prendersi </a:t>
            </a:r>
            <a:r>
              <a:rPr lang="it-IT" sz="2600" b="1" dirty="0"/>
              <a:t>cura del patrimonio </a:t>
            </a:r>
            <a:r>
              <a:rPr lang="it-IT" sz="2600" dirty="0"/>
              <a:t>coinvolgendo scuole, università, comunità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sz="2600" dirty="0"/>
              <a:t> Mettere in contatto gli ecosistemi culturali locali con le </a:t>
            </a:r>
            <a:r>
              <a:rPr lang="it-IT" sz="2600" b="1" dirty="0"/>
              <a:t>reti globali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sz="2600" dirty="0"/>
              <a:t> Oltre ad investire in attrattività, anche </a:t>
            </a:r>
            <a:r>
              <a:rPr lang="it-IT" sz="2600" b="1" dirty="0"/>
              <a:t>restituire al territorio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sz="2600" dirty="0"/>
              <a:t> Investire in </a:t>
            </a:r>
            <a:r>
              <a:rPr lang="it-IT" sz="2600" b="1" dirty="0"/>
              <a:t>ricerca</a:t>
            </a:r>
            <a:r>
              <a:rPr lang="it-IT" sz="2600" dirty="0"/>
              <a:t>, contaminazioni, ibridazioni</a:t>
            </a:r>
          </a:p>
        </p:txBody>
      </p:sp>
    </p:spTree>
    <p:extLst>
      <p:ext uri="{BB962C8B-B14F-4D97-AF65-F5344CB8AC3E}">
        <p14:creationId xmlns:p14="http://schemas.microsoft.com/office/powerpoint/2010/main" val="1660148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7D88D-92C8-099E-BEAA-F31AB1FF0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DF877-C16C-8C44-FA6F-CE4CA3F16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8" y="757482"/>
            <a:ext cx="10887697" cy="705684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b="1" dirty="0"/>
              <a:t>PRIORITÀ 2: RIDURRE L’</a:t>
            </a:r>
            <a:r>
              <a:rPr lang="it-IT" sz="3600" b="1" dirty="0">
                <a:solidFill>
                  <a:srgbClr val="C00000"/>
                </a:solidFill>
              </a:rPr>
              <a:t>INCERTEZZA</a:t>
            </a:r>
            <a:br>
              <a:rPr lang="it-IT" sz="3600" b="1" dirty="0"/>
            </a:br>
            <a:r>
              <a:rPr lang="it-IT" sz="3600" b="1" dirty="0"/>
              <a:t>che ricade sui più deboli e limita l’imprenditorialità</a:t>
            </a:r>
            <a:endParaRPr lang="en-IT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94904-1504-DCB3-4C0B-BA8627BE4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70125"/>
            <a:ext cx="10550525" cy="3696309"/>
          </a:xfrm>
        </p:spPr>
        <p:txBody>
          <a:bodyPr>
            <a:noAutofit/>
          </a:bodyPr>
          <a:lstStyle/>
          <a:p>
            <a:pPr lvl="0">
              <a:lnSpc>
                <a:spcPct val="13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dirty="0"/>
              <a:t> </a:t>
            </a:r>
            <a:r>
              <a:rPr lang="it-IT" b="1" dirty="0"/>
              <a:t>Pagare</a:t>
            </a:r>
            <a:r>
              <a:rPr lang="it-IT" dirty="0"/>
              <a:t> al più presto beneficiari e fornitori</a:t>
            </a:r>
          </a:p>
          <a:p>
            <a:pPr lvl="0">
              <a:lnSpc>
                <a:spcPct val="13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dirty="0"/>
              <a:t> Aiutare chi è rimasto </a:t>
            </a:r>
            <a:r>
              <a:rPr lang="it-IT" b="1" dirty="0"/>
              <a:t>indietro</a:t>
            </a:r>
            <a:r>
              <a:rPr lang="it-IT" dirty="0"/>
              <a:t> (es. nelle rendicontazioni)</a:t>
            </a:r>
            <a:endParaRPr lang="en-IT" dirty="0"/>
          </a:p>
          <a:p>
            <a:pPr lvl="0">
              <a:lnSpc>
                <a:spcPct val="13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dirty="0"/>
              <a:t> Costruire dispositivi </a:t>
            </a:r>
            <a:r>
              <a:rPr lang="it-IT" b="1" dirty="0"/>
              <a:t>semplici</a:t>
            </a:r>
            <a:r>
              <a:rPr lang="it-IT" dirty="0"/>
              <a:t> per ridurre i costi della burocrazia</a:t>
            </a:r>
          </a:p>
          <a:p>
            <a:pPr lvl="0">
              <a:lnSpc>
                <a:spcPct val="13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dirty="0"/>
              <a:t> Comunicare e rispettare le </a:t>
            </a:r>
            <a:r>
              <a:rPr lang="it-IT" b="1" dirty="0"/>
              <a:t>scadenze</a:t>
            </a:r>
            <a:endParaRPr lang="en-IT" b="1" dirty="0"/>
          </a:p>
          <a:p>
            <a:pPr lvl="0">
              <a:lnSpc>
                <a:spcPct val="13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dirty="0"/>
              <a:t> </a:t>
            </a:r>
            <a:r>
              <a:rPr lang="it-IT" b="1" dirty="0"/>
              <a:t>Prima</a:t>
            </a:r>
            <a:r>
              <a:rPr lang="it-IT" dirty="0"/>
              <a:t> bandi, </a:t>
            </a:r>
            <a:r>
              <a:rPr lang="it-IT" b="1" dirty="0"/>
              <a:t>poi</a:t>
            </a:r>
            <a:r>
              <a:rPr lang="it-IT" dirty="0"/>
              <a:t> esiti e </a:t>
            </a:r>
            <a:r>
              <a:rPr lang="it-IT" b="1" dirty="0"/>
              <a:t>poi</a:t>
            </a:r>
            <a:r>
              <a:rPr lang="it-IT" dirty="0"/>
              <a:t> progetti, per limitare l’indebitamento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1356286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9BD9D-AABD-B051-37E8-A4EF8D2AF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721D0-65C4-B5D5-24FF-7D37506F5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8" y="757482"/>
            <a:ext cx="10786179" cy="705684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b="1" dirty="0"/>
              <a:t>PRIORITÀ 3: UN’ECONOMIA </a:t>
            </a:r>
            <a:r>
              <a:rPr lang="it-IT" sz="3600" b="1" dirty="0">
                <a:solidFill>
                  <a:srgbClr val="C00000"/>
                </a:solidFill>
              </a:rPr>
              <a:t>CIVILE</a:t>
            </a:r>
            <a:r>
              <a:rPr lang="it-IT" sz="3600" b="1" dirty="0"/>
              <a:t> DELLA CULTURA</a:t>
            </a:r>
            <a:endParaRPr lang="en-IT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A67FE-0ECA-F25B-342C-1F04E69B8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776" y="2269662"/>
            <a:ext cx="10634962" cy="4183235"/>
          </a:xfrm>
        </p:spPr>
        <p:txBody>
          <a:bodyPr>
            <a:noAutofit/>
          </a:bodyPr>
          <a:lstStyle/>
          <a:p>
            <a:pPr>
              <a:lnSpc>
                <a:spcPct val="122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sz="2600" dirty="0"/>
              <a:t> L’impresa culturale è «</a:t>
            </a:r>
            <a:r>
              <a:rPr lang="it-IT" sz="2600" b="1" dirty="0"/>
              <a:t>civile</a:t>
            </a:r>
            <a:r>
              <a:rPr lang="it-IT" sz="2600" dirty="0"/>
              <a:t>» quando è radicata sul territorio, genera autonomia, crea lavoro di buona qualità, restituisce alle comunità</a:t>
            </a:r>
          </a:p>
          <a:p>
            <a:pPr>
              <a:lnSpc>
                <a:spcPct val="122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sz="2600" dirty="0"/>
              <a:t> La </a:t>
            </a:r>
            <a:r>
              <a:rPr lang="it-IT" sz="2600" b="1" dirty="0"/>
              <a:t>varietà</a:t>
            </a:r>
            <a:r>
              <a:rPr lang="it-IT" sz="2600" dirty="0"/>
              <a:t> (di dimensioni, età, forme giuridiche) è un punto di forza</a:t>
            </a:r>
          </a:p>
          <a:p>
            <a:pPr>
              <a:lnSpc>
                <a:spcPct val="122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sz="2600" dirty="0"/>
              <a:t> Non grandi vs piccoli, profit vs non profit, esordienti vs esperti: accompagnare le </a:t>
            </a:r>
            <a:r>
              <a:rPr lang="it-IT" sz="2600" b="1" dirty="0"/>
              <a:t>trasformazioni</a:t>
            </a:r>
          </a:p>
          <a:p>
            <a:pPr>
              <a:lnSpc>
                <a:spcPct val="122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sz="2600" dirty="0"/>
              <a:t> Senza </a:t>
            </a:r>
            <a:r>
              <a:rPr lang="it-IT" sz="2600" b="1" dirty="0"/>
              <a:t>nuovi attori</a:t>
            </a:r>
            <a:r>
              <a:rPr lang="it-IT" sz="2600" dirty="0"/>
              <a:t>, l’economia della cultura non ha futuro</a:t>
            </a:r>
          </a:p>
        </p:txBody>
      </p:sp>
    </p:spTree>
    <p:extLst>
      <p:ext uri="{BB962C8B-B14F-4D97-AF65-F5344CB8AC3E}">
        <p14:creationId xmlns:p14="http://schemas.microsoft.com/office/powerpoint/2010/main" val="1949630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0090DF-076C-A01B-B769-EFBC3D4AB55E}"/>
              </a:ext>
            </a:extLst>
          </p:cNvPr>
          <p:cNvSpPr txBox="1"/>
          <p:nvPr/>
        </p:nvSpPr>
        <p:spPr>
          <a:xfrm>
            <a:off x="3525270" y="2773722"/>
            <a:ext cx="5141460" cy="1326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latin typeface="Titillium" pitchFamily="2" charset="77"/>
              </a:defRPr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ctr">
              <a:spcAft>
                <a:spcPts val="1200"/>
              </a:spcAft>
            </a:pPr>
            <a:r>
              <a:rPr lang="it-IT" sz="2800" dirty="0"/>
              <a:t>12 COSE DA FARE,</a:t>
            </a:r>
          </a:p>
          <a:p>
            <a:pPr algn="ctr">
              <a:spcAft>
                <a:spcPts val="1200"/>
              </a:spcAft>
            </a:pPr>
            <a:r>
              <a:rPr lang="it-IT" sz="2800" dirty="0"/>
              <a:t>PER COMINCIARE</a:t>
            </a:r>
            <a:endParaRPr lang="en-IT" sz="2800" dirty="0"/>
          </a:p>
        </p:txBody>
      </p:sp>
    </p:spTree>
    <p:extLst>
      <p:ext uri="{BB962C8B-B14F-4D97-AF65-F5344CB8AC3E}">
        <p14:creationId xmlns:p14="http://schemas.microsoft.com/office/powerpoint/2010/main" val="291911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2C62F-DA56-7EE4-9EA5-6815D3600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29552-2AF1-BC05-0FB5-243109528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9" y="757482"/>
            <a:ext cx="10786180" cy="705684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b="1" dirty="0">
                <a:solidFill>
                  <a:srgbClr val="C00000"/>
                </a:solidFill>
              </a:rPr>
              <a:t>#1 </a:t>
            </a:r>
            <a:r>
              <a:rPr lang="it-IT" sz="3600" b="1" dirty="0"/>
              <a:t>APPROVARE LA LEGGE SULLE </a:t>
            </a:r>
            <a:r>
              <a:rPr lang="en-IT" sz="3600" b="1" dirty="0"/>
              <a:t>ATTIVITÀ CULTURALI, CREATIVE E DELLO SPETTACOLO</a:t>
            </a:r>
            <a:br>
              <a:rPr lang="en-IT" dirty="0"/>
            </a:br>
            <a:endParaRPr lang="en-IT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7575A-DFE0-E931-2E12-7260C1C16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776" y="2270125"/>
            <a:ext cx="10550525" cy="3696309"/>
          </a:xfrm>
        </p:spPr>
        <p:txBody>
          <a:bodyPr>
            <a:noAutofit/>
          </a:bodyPr>
          <a:lstStyle/>
          <a:p>
            <a:pPr lv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Valorizzare il lavoro preparatorio realizzato</a:t>
            </a:r>
          </a:p>
          <a:p>
            <a:pPr lv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Allineare la legge con il programma di mandato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Più obiettivi, meno organismi, più apertura, meno struttura</a:t>
            </a:r>
            <a:endParaRPr lang="en-IT" dirty="0"/>
          </a:p>
          <a:p>
            <a:pPr lv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IT" dirty="0"/>
              <a:t> Dedicare un’alta norma alla tutela e valorizzazione del patrimonio</a:t>
            </a:r>
          </a:p>
          <a:p>
            <a:pPr lv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IT" dirty="0"/>
              <a:t> Obiettivo: approvare il Disegno di Legge in Giunta entro il 2026</a:t>
            </a:r>
          </a:p>
        </p:txBody>
      </p:sp>
    </p:spTree>
    <p:extLst>
      <p:ext uri="{BB962C8B-B14F-4D97-AF65-F5344CB8AC3E}">
        <p14:creationId xmlns:p14="http://schemas.microsoft.com/office/powerpoint/2010/main" val="8656931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AA051-247A-8E58-2CCD-465A4F855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D66D1-B2F1-6B2C-91C6-ECF8A7463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9" y="757482"/>
            <a:ext cx="10786180" cy="705684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b="1" dirty="0">
                <a:solidFill>
                  <a:srgbClr val="C00000"/>
                </a:solidFill>
              </a:rPr>
              <a:t>#2 </a:t>
            </a:r>
            <a:r>
              <a:rPr lang="it-IT" sz="3600" b="1" dirty="0"/>
              <a:t>APPROVARE UN TESTO UNICO SUL PATRIMONIO E I BENI CULTURALI MATERIALI E IMMATERIALI</a:t>
            </a:r>
            <a:br>
              <a:rPr lang="en-IT" dirty="0"/>
            </a:br>
            <a:endParaRPr lang="en-IT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4E5A5-9F0C-DE5D-D684-0807EF6A0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776" y="2269662"/>
            <a:ext cx="10786180" cy="3696309"/>
          </a:xfrm>
        </p:spPr>
        <p:txBody>
          <a:bodyPr>
            <a:noAutofit/>
          </a:bodyPr>
          <a:lstStyle/>
          <a:p>
            <a:pPr lv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Allineare la legislazione regionale, nazionale, europea</a:t>
            </a:r>
          </a:p>
          <a:p>
            <a:pPr lv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Mettere ordine dopo 15 anni di frammentazione normativa </a:t>
            </a:r>
          </a:p>
          <a:p>
            <a:pPr lv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Convenzione di Faro e protocollo sulla cura dei luoghi (Anci e Upi)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Diffondere pratiche di gestione collaborativa (PSPP)</a:t>
            </a:r>
          </a:p>
          <a:p>
            <a:pPr lv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Obiettivo: </a:t>
            </a:r>
            <a:r>
              <a:rPr lang="en-IT" dirty="0"/>
              <a:t>approvare il Disegno di Legge in Giunta entro giugno 2027</a:t>
            </a:r>
          </a:p>
        </p:txBody>
      </p:sp>
    </p:spTree>
    <p:extLst>
      <p:ext uri="{BB962C8B-B14F-4D97-AF65-F5344CB8AC3E}">
        <p14:creationId xmlns:p14="http://schemas.microsoft.com/office/powerpoint/2010/main" val="34624488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2CB6-692E-0170-D4AF-D7F6D107C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2E3ED-00BB-1D34-8DC2-76F7D9B19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9" y="757482"/>
            <a:ext cx="10786180" cy="1108932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b="1" dirty="0">
                <a:solidFill>
                  <a:srgbClr val="C00000"/>
                </a:solidFill>
              </a:rPr>
              <a:t>#3 </a:t>
            </a:r>
            <a:r>
              <a:rPr lang="it-IT" sz="3600" b="1" dirty="0"/>
              <a:t>DAGLI ATTRATTORI TURISTICI ALLE INFRASTRUTTURE CULTURALI DI PROSSIMITÀ</a:t>
            </a:r>
            <a:br>
              <a:rPr lang="en-IT" dirty="0"/>
            </a:br>
            <a:endParaRPr lang="en-IT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B96FC-7E7C-009E-70AA-8D1A22AA3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776" y="2282678"/>
            <a:ext cx="10786180" cy="3696309"/>
          </a:xfrm>
        </p:spPr>
        <p:txBody>
          <a:bodyPr>
            <a:no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dirty="0"/>
              <a:t> Un nuovo bando in pubblicazione a novembre 2026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dirty="0"/>
              <a:t> 26 milioni di euro + 12 per la provincia di Taranto (JTF)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dirty="0"/>
              <a:t> Obiettivo: investire su spazi culturali privati o pubblici in concessione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dirty="0"/>
              <a:t> Supportare gli investimenti anche delle piccole realtà 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ü"/>
            </a:pPr>
            <a:r>
              <a:rPr lang="it-IT" dirty="0"/>
              <a:t> Confinanziamento crescente al crescere del contributo richiesto</a:t>
            </a:r>
          </a:p>
        </p:txBody>
      </p:sp>
    </p:spTree>
    <p:extLst>
      <p:ext uri="{BB962C8B-B14F-4D97-AF65-F5344CB8AC3E}">
        <p14:creationId xmlns:p14="http://schemas.microsoft.com/office/powerpoint/2010/main" val="31883408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D4769-D84B-37D2-C5A9-F9C95D04D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A8552-3ACE-B9F1-F854-B650DCFA7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9" y="757482"/>
            <a:ext cx="10786180" cy="1108932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b="1" dirty="0">
                <a:solidFill>
                  <a:srgbClr val="C00000"/>
                </a:solidFill>
              </a:rPr>
              <a:t>#4 </a:t>
            </a:r>
            <a:r>
              <a:rPr lang="it-IT" sz="3600" b="1" dirty="0"/>
              <a:t>WELFARE CULTURALE = VIVERE LA CULTURA INSIEME ALLE ALTRE PERSONE</a:t>
            </a:r>
            <a:br>
              <a:rPr lang="en-IT" dirty="0"/>
            </a:br>
            <a:endParaRPr lang="en-IT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A0DED-AC75-D688-7172-AC3909853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480" y="2270125"/>
            <a:ext cx="10786180" cy="369630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Bando da 20 (+10) milioni di euro in pubblicazione a novembre 2026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Obiettivo: incentivare la fruizione e la produzione collettiva di cultura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Aperto ad Enti locali, ETS, imprese culturali e creative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Priorità ai luoghi fisici e alle attività continuative a bassa soglia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Finanziare progetti che si basano su processi già avviati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Accesso a sportello con colloqui</a:t>
            </a:r>
          </a:p>
        </p:txBody>
      </p:sp>
    </p:spTree>
    <p:extLst>
      <p:ext uri="{BB962C8B-B14F-4D97-AF65-F5344CB8AC3E}">
        <p14:creationId xmlns:p14="http://schemas.microsoft.com/office/powerpoint/2010/main" val="18928038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199A0-8D41-F816-D71C-37E42FA2F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B7E1C-2436-278A-2FFA-1EAECE94E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9" y="757482"/>
            <a:ext cx="10786180" cy="1108932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b="1" dirty="0">
                <a:solidFill>
                  <a:srgbClr val="C00000"/>
                </a:solidFill>
              </a:rPr>
              <a:t>#5 </a:t>
            </a:r>
            <a:r>
              <a:rPr lang="it-IT" sz="3600" b="1" dirty="0"/>
              <a:t>SOSTENERE LA COMUNICAZIONE DEI GRANDI EVENTI CULTURALI ma solo se…</a:t>
            </a:r>
            <a:br>
              <a:rPr lang="en-IT" dirty="0"/>
            </a:br>
            <a:endParaRPr lang="en-IT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A5BA9-B7D0-4A48-B6E1-FB0BE0FBA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480" y="2270125"/>
            <a:ext cx="10786180" cy="357822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generano investimenti significativi sul territorio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coinvolgono fornitori e maestranze locali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rispettano i diritti e generano lavoro di buona qualità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sono coerenti con la strategia regionale sull’attrattività e l’internazionalizzazione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4 milioni di euro per il primo e secondo semestre 2027</a:t>
            </a:r>
          </a:p>
        </p:txBody>
      </p:sp>
    </p:spTree>
    <p:extLst>
      <p:ext uri="{BB962C8B-B14F-4D97-AF65-F5344CB8AC3E}">
        <p14:creationId xmlns:p14="http://schemas.microsoft.com/office/powerpoint/2010/main" val="8319621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917DC-E0C4-3C5E-F2CE-E775333F8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74741-A004-5786-8656-364B695EB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9" y="757482"/>
            <a:ext cx="9627545" cy="1108932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b="1" dirty="0">
                <a:solidFill>
                  <a:srgbClr val="C00000"/>
                </a:solidFill>
              </a:rPr>
              <a:t>#6 </a:t>
            </a:r>
            <a:r>
              <a:rPr lang="it-IT" sz="3600" b="1" dirty="0"/>
              <a:t>UN FONDO PER IL NON PROFIT CULTURALE E LE «STAGIONI» DEGLI ENTI LOCALI</a:t>
            </a:r>
            <a:endParaRPr lang="en-IT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673F6-15B4-7B04-36E9-51AE3DFB4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776" y="2269662"/>
            <a:ext cx="10650539" cy="3696309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Un nuovo bando per il 2026 e 2027 in pubblicazione a ottobre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3,8 milioni di euro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3 finestre per candidarsi: ottobre; gennaio; luglio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Copertura fino al 60% dei costi (o </a:t>
            </a:r>
            <a:r>
              <a:rPr lang="it-IT" dirty="0" err="1"/>
              <a:t>decifit</a:t>
            </a:r>
            <a:r>
              <a:rPr lang="it-IT" dirty="0"/>
              <a:t> di valore inferiore)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Attività artistiche, culturali, di tradizione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Bando in uscita a ottobre 2026</a:t>
            </a:r>
          </a:p>
        </p:txBody>
      </p:sp>
    </p:spTree>
    <p:extLst>
      <p:ext uri="{BB962C8B-B14F-4D97-AF65-F5344CB8AC3E}">
        <p14:creationId xmlns:p14="http://schemas.microsoft.com/office/powerpoint/2010/main" val="8087524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DFFFC-7B23-B326-A55F-C770289EC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C16E982-AE51-9BFB-63C2-123628AF3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8" y="757482"/>
            <a:ext cx="11139726" cy="1108932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b="1" dirty="0">
                <a:solidFill>
                  <a:srgbClr val="C00000"/>
                </a:solidFill>
              </a:rPr>
              <a:t>#7</a:t>
            </a:r>
            <a:r>
              <a:rPr lang="it-IT" sz="3600" b="1" dirty="0"/>
              <a:t> RIFINANZIARE LE LEGGI SULLA CULTURA DI BASE E INNOVARE LE MODALITÀ DI ATTUAZIONE</a:t>
            </a:r>
            <a:endParaRPr lang="en-IT" sz="35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F7268E2-322E-337B-8925-95ED7ADC8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70125"/>
            <a:ext cx="10650539" cy="3696309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Rifinanziamento della legge regionale sulle orchestre giovanili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Rifinanziamento delle legge regionale sulle bande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Riattivazione delle iniziative a sostegno della lettura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it-IT" dirty="0"/>
              <a:t> Progettare nuove iniziative a sostegno delle librerie indipendenti</a:t>
            </a:r>
          </a:p>
        </p:txBody>
      </p:sp>
    </p:spTree>
    <p:extLst>
      <p:ext uri="{BB962C8B-B14F-4D97-AF65-F5344CB8AC3E}">
        <p14:creationId xmlns:p14="http://schemas.microsoft.com/office/powerpoint/2010/main" val="7991013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912D5-8C95-99E0-458C-504D42EC8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5D7A418-6966-DB0A-42F7-C35C48A93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8" y="757482"/>
            <a:ext cx="10786180" cy="1108932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b="1" dirty="0">
                <a:solidFill>
                  <a:srgbClr val="C00000"/>
                </a:solidFill>
              </a:rPr>
              <a:t>#8</a:t>
            </a:r>
            <a:r>
              <a:rPr lang="it-IT" sz="3600" b="1" dirty="0"/>
              <a:t> MUSICA E CINEMA: FAR RIPARTIRE LE AZIONI DI SOSTEGNO AGLI OPERATORI</a:t>
            </a:r>
            <a:endParaRPr lang="en-IT" sz="35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0580F57-7667-89FE-1C5E-4F4D9A04F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559" y="2270125"/>
            <a:ext cx="5393441" cy="36963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T" sz="2000" dirty="0">
                <a:solidFill>
                  <a:srgbClr val="C00000"/>
                </a:solidFill>
              </a:rPr>
              <a:t>APULIA DEVELOPMENT FILM FUND</a:t>
            </a:r>
          </a:p>
          <a:p>
            <a:pPr marL="0" indent="0">
              <a:buNone/>
            </a:pPr>
            <a:r>
              <a:rPr lang="en-IT" sz="2000" dirty="0">
                <a:solidFill>
                  <a:srgbClr val="C00000"/>
                </a:solidFill>
              </a:rPr>
              <a:t>aiuti a copertura dei costi di sviluppo delle opere audiovisive - € 400.000 annui per il triennio 2026 2028</a:t>
            </a:r>
          </a:p>
          <a:p>
            <a:pPr marL="0" indent="0">
              <a:buNone/>
            </a:pPr>
            <a:r>
              <a:rPr lang="en-IT" sz="2000" dirty="0">
                <a:solidFill>
                  <a:srgbClr val="C00000"/>
                </a:solidFill>
              </a:rPr>
              <a:t>APULIA HOSPITALITY FILM FUND </a:t>
            </a:r>
          </a:p>
          <a:p>
            <a:pPr marL="0" indent="0">
              <a:buNone/>
            </a:pPr>
            <a:r>
              <a:rPr lang="en-IT" sz="2000" dirty="0">
                <a:solidFill>
                  <a:srgbClr val="C00000"/>
                </a:solidFill>
              </a:rPr>
              <a:t>rimborso delle spese di ospitalità per le produzioni non beneficiarie del Film Fund - € 300.000 annui per il triennio 2026 2028</a:t>
            </a:r>
          </a:p>
          <a:p>
            <a:pPr marL="0" indent="0">
              <a:buNone/>
            </a:pPr>
            <a:r>
              <a:rPr lang="en-IT" sz="2000" dirty="0">
                <a:solidFill>
                  <a:srgbClr val="C00000"/>
                </a:solidFill>
              </a:rPr>
              <a:t>APULIA THEATRICAL FUND</a:t>
            </a:r>
          </a:p>
          <a:p>
            <a:pPr marL="0" indent="0">
              <a:buNone/>
            </a:pPr>
            <a:r>
              <a:rPr lang="en-IT" sz="2000" dirty="0">
                <a:solidFill>
                  <a:srgbClr val="C00000"/>
                </a:solidFill>
              </a:rPr>
              <a:t>sostegno all’esercizio cinematografico attraverso servizi di programmazione e iniziative di sviluppo del pubblico - €  500.000 per il triennio 2026 2028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it-IT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7157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19139-96D7-209D-BF09-EE4B47918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6610018-795C-3D41-170A-E456B629D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9" y="757482"/>
            <a:ext cx="10786179" cy="1108932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b="1" dirty="0">
                <a:solidFill>
                  <a:srgbClr val="C00000"/>
                </a:solidFill>
              </a:rPr>
              <a:t>#9</a:t>
            </a:r>
            <a:r>
              <a:rPr lang="it-IT" sz="3600" b="1" dirty="0"/>
              <a:t> SEGUIRE I CANTIERI, APRIRE GLI SPAZI, TENERLI APERTI</a:t>
            </a:r>
            <a:endParaRPr lang="en-IT" sz="35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A5DBA60-D537-3676-D8B4-F8505600C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70125"/>
            <a:ext cx="10650539" cy="369630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La Magna Capitana di Foggia, tra le più grandi del Mezzogiorno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La Rossani di Bari come centro culturale su lettura e conoscenza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Riattivare il Kursaal Santalucia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Aprire tutte le biblioteche di pubblica lettura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Mappatura e trasparenza sugli interventi finanziati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Aiutare i comuni ad aprire gli spazi realizzati e poi chiusi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Creare comunità di operatrici e operatori </a:t>
            </a:r>
          </a:p>
        </p:txBody>
      </p:sp>
    </p:spTree>
    <p:extLst>
      <p:ext uri="{BB962C8B-B14F-4D97-AF65-F5344CB8AC3E}">
        <p14:creationId xmlns:p14="http://schemas.microsoft.com/office/powerpoint/2010/main" val="24100603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69F14-CD45-B285-298D-ABED0D0C4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0BD4728-91AF-3A3B-A275-5504AB5C2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9" y="757482"/>
            <a:ext cx="10786179" cy="1108932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b="1" dirty="0">
                <a:solidFill>
                  <a:srgbClr val="C00000"/>
                </a:solidFill>
              </a:rPr>
              <a:t>#10</a:t>
            </a:r>
            <a:r>
              <a:rPr lang="it-IT" sz="3600" b="1" dirty="0"/>
              <a:t> SEI GIORNATE A NOVEMBRE, A TARANTO, PER DISCUTERE CON «TUTTA LA CULTURA» DELLA PUGLIA</a:t>
            </a:r>
            <a:endParaRPr lang="en-IT" sz="35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A8A7424-B839-6875-9A02-40E6E25B6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70125"/>
            <a:ext cx="10650539" cy="369630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Tutta la musica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 Tutto il teatro e la danza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Tutta la lettura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Tutto il cinema e l’audiovisivo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Tutte le arti visive e performative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it-IT" dirty="0"/>
              <a:t> Tutto il patrimonio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077F2C-D50E-BF80-928B-D600C11A3588}"/>
              </a:ext>
            </a:extLst>
          </p:cNvPr>
          <p:cNvSpPr/>
          <p:nvPr/>
        </p:nvSpPr>
        <p:spPr>
          <a:xfrm>
            <a:off x="8112240" y="2975346"/>
            <a:ext cx="2570706" cy="25707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T" b="1" dirty="0"/>
              <a:t>QR CODE</a:t>
            </a:r>
          </a:p>
        </p:txBody>
      </p:sp>
    </p:spTree>
    <p:extLst>
      <p:ext uri="{BB962C8B-B14F-4D97-AF65-F5344CB8AC3E}">
        <p14:creationId xmlns:p14="http://schemas.microsoft.com/office/powerpoint/2010/main" val="41392521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2C133-0DBC-A0AC-A9C9-3B3A88027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5C6B2D3-1106-1286-285D-77340BEC9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59" y="757482"/>
            <a:ext cx="10786179" cy="1108932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3600" b="1" dirty="0">
                <a:solidFill>
                  <a:srgbClr val="C00000"/>
                </a:solidFill>
              </a:rPr>
              <a:t>RIEPILOGO. </a:t>
            </a:r>
            <a:r>
              <a:rPr lang="it-IT" sz="3600" b="1" dirty="0"/>
              <a:t>LE AZIONI E LE RISORSE</a:t>
            </a:r>
            <a:endParaRPr lang="en-IT" sz="35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00FC1E-9FD6-B4CE-88A4-CF186DB24573}"/>
              </a:ext>
            </a:extLst>
          </p:cNvPr>
          <p:cNvSpPr txBox="1"/>
          <p:nvPr/>
        </p:nvSpPr>
        <p:spPr>
          <a:xfrm>
            <a:off x="711765" y="1711087"/>
            <a:ext cx="10786179" cy="4065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IT" sz="2000" dirty="0">
                <a:latin typeface="Titillium" pitchFamily="2" charset="77"/>
              </a:rPr>
              <a:t>LEGGE SULLE ATTIVITÀ CULTURALI, CREATIVE E DELLO SPETTACOLO 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Clr>
                <a:srgbClr val="C00000"/>
              </a:buClr>
              <a:buFont typeface="+mj-lt"/>
              <a:buAutoNum type="arabicPeriod"/>
            </a:pPr>
            <a:r>
              <a:rPr lang="en-IT" sz="2000" dirty="0">
                <a:latin typeface="Titillium" pitchFamily="2" charset="77"/>
              </a:rPr>
              <a:t>TESTO UNICO SUL PATRIMONIO E I BENI CULTURALI</a:t>
            </a:r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IT" sz="2000" dirty="0">
                <a:latin typeface="Titillium" pitchFamily="2" charset="77"/>
              </a:rPr>
              <a:t>BANDO INFRASTRUTTURE CULTURALI DI PROSSIMITÀ				€ 32.000.000</a:t>
            </a:r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IT" sz="2000" dirty="0">
                <a:latin typeface="Titillium" pitchFamily="2" charset="77"/>
              </a:rPr>
              <a:t>BANDO WELFARE CULTURALE						</a:t>
            </a:r>
            <a:r>
              <a:rPr lang="en-IT" sz="2000">
                <a:latin typeface="Titillium" pitchFamily="2" charset="77"/>
              </a:rPr>
              <a:t>€ 30.000.000</a:t>
            </a:r>
            <a:endParaRPr lang="en-IT" sz="2000" dirty="0">
              <a:latin typeface="Titillium" pitchFamily="2" charset="77"/>
            </a:endParaRPr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IT" sz="2000" dirty="0">
                <a:latin typeface="Titillium" pitchFamily="2" charset="77"/>
              </a:rPr>
              <a:t>BANDO GRANDI EVENTI 							€ 4.000.000</a:t>
            </a:r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IT" sz="2000" dirty="0">
                <a:latin typeface="Titillium" pitchFamily="2" charset="77"/>
              </a:rPr>
              <a:t>FONDO PER IL NON PROFIT CULTURALE E GLI ENTI LOCALI			€ 3.600.000</a:t>
            </a:r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IT" sz="2000" dirty="0">
                <a:latin typeface="Titillium" pitchFamily="2" charset="77"/>
              </a:rPr>
              <a:t>LEGGI SULLA CULTURA DI BASE						</a:t>
            </a:r>
            <a:r>
              <a:rPr lang="en-IT" sz="2000" dirty="0">
                <a:solidFill>
                  <a:srgbClr val="C00000"/>
                </a:solidFill>
                <a:latin typeface="Titillium" pitchFamily="2" charset="77"/>
              </a:rPr>
              <a:t>€ XXX.XXX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Clr>
                <a:srgbClr val="C00000"/>
              </a:buClr>
              <a:buFont typeface="+mj-lt"/>
              <a:buAutoNum type="arabicPeriod"/>
            </a:pPr>
            <a:r>
              <a:rPr lang="en-IT" sz="2000" dirty="0">
                <a:latin typeface="Titillium" pitchFamily="2" charset="77"/>
              </a:rPr>
              <a:t>AZIONI DI SOSTEGNO AGLI OPERATORI DELLA MUSICA E DEL CINEMA		</a:t>
            </a:r>
            <a:r>
              <a:rPr lang="en-IT" sz="2000" dirty="0">
                <a:solidFill>
                  <a:srgbClr val="C00000"/>
                </a:solidFill>
                <a:latin typeface="Titillium" pitchFamily="2" charset="77"/>
              </a:rPr>
              <a:t>€ XXX.XXX</a:t>
            </a:r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IT" sz="2000" dirty="0">
                <a:latin typeface="Titillium" pitchFamily="2" charset="77"/>
              </a:rPr>
              <a:t>APERTURA SPAZI E MONITORAGGIO CANTIERI</a:t>
            </a:r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IT" sz="2000" dirty="0">
                <a:latin typeface="Titillium" pitchFamily="2" charset="77"/>
              </a:rPr>
              <a:t>SEI GIORNATE PER DISCUTERE CON «TUTTA LA CULTURA» DELLA PUGLIA</a:t>
            </a:r>
          </a:p>
        </p:txBody>
      </p:sp>
    </p:spTree>
    <p:extLst>
      <p:ext uri="{BB962C8B-B14F-4D97-AF65-F5344CB8AC3E}">
        <p14:creationId xmlns:p14="http://schemas.microsoft.com/office/powerpoint/2010/main" val="29081103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4768E-899F-836A-9C0C-287247213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F390837-8187-6C64-BDFB-3198A827C5B7}"/>
              </a:ext>
            </a:extLst>
          </p:cNvPr>
          <p:cNvSpPr txBox="1"/>
          <p:nvPr/>
        </p:nvSpPr>
        <p:spPr>
          <a:xfrm>
            <a:off x="1257025" y="1992892"/>
            <a:ext cx="9677952" cy="554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latin typeface="Titillium" pitchFamily="2" charset="77"/>
              </a:defRPr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GB" dirty="0"/>
              <a:t>«In un tempo di </a:t>
            </a:r>
            <a:r>
              <a:rPr lang="en-GB" dirty="0" err="1"/>
              <a:t>risorse</a:t>
            </a:r>
            <a:r>
              <a:rPr lang="en-GB" dirty="0"/>
              <a:t> </a:t>
            </a:r>
            <a:r>
              <a:rPr lang="en-GB" dirty="0" err="1"/>
              <a:t>scarse</a:t>
            </a:r>
            <a:r>
              <a:rPr lang="en-GB" dirty="0"/>
              <a:t>, </a:t>
            </a:r>
            <a:r>
              <a:rPr lang="en-GB" dirty="0" err="1"/>
              <a:t>occorre</a:t>
            </a:r>
            <a:r>
              <a:rPr lang="en-GB" dirty="0"/>
              <a:t> </a:t>
            </a:r>
            <a:r>
              <a:rPr lang="en-GB" dirty="0" err="1"/>
              <a:t>cambiare</a:t>
            </a:r>
            <a:r>
              <a:rPr lang="en-GB" dirty="0"/>
              <a:t> la </a:t>
            </a:r>
            <a:r>
              <a:rPr lang="en-GB" dirty="0" err="1"/>
              <a:t>missione</a:t>
            </a:r>
            <a:r>
              <a:rPr lang="en-GB" dirty="0"/>
              <a:t> della </a:t>
            </a:r>
            <a:r>
              <a:rPr lang="en-GB" dirty="0" err="1"/>
              <a:t>politica</a:t>
            </a:r>
            <a:r>
              <a:rPr lang="en-GB" dirty="0"/>
              <a:t>: da </a:t>
            </a:r>
            <a:r>
              <a:rPr lang="en-GB" dirty="0" err="1"/>
              <a:t>attività</a:t>
            </a:r>
            <a:r>
              <a:rPr lang="en-GB" dirty="0"/>
              <a:t> di </a:t>
            </a:r>
            <a:r>
              <a:rPr lang="en-GB" dirty="0" err="1"/>
              <a:t>ridistribuzione</a:t>
            </a:r>
            <a:r>
              <a:rPr lang="en-GB" dirty="0"/>
              <a:t> delle </a:t>
            </a:r>
            <a:r>
              <a:rPr lang="en-GB" dirty="0" err="1"/>
              <a:t>limitate</a:t>
            </a:r>
            <a:r>
              <a:rPr lang="en-GB" dirty="0"/>
              <a:t> </a:t>
            </a:r>
            <a:r>
              <a:rPr lang="en-GB" dirty="0" err="1"/>
              <a:t>risorse</a:t>
            </a:r>
            <a:r>
              <a:rPr lang="en-GB" dirty="0"/>
              <a:t> </a:t>
            </a:r>
            <a:r>
              <a:rPr lang="en-GB" dirty="0" err="1"/>
              <a:t>pubbliche</a:t>
            </a:r>
            <a:r>
              <a:rPr lang="en-GB" dirty="0"/>
              <a:t> a </a:t>
            </a:r>
            <a:r>
              <a:rPr lang="en-GB" dirty="0" err="1"/>
              <a:t>processo</a:t>
            </a:r>
            <a:r>
              <a:rPr lang="en-GB" dirty="0"/>
              <a:t> continuo di </a:t>
            </a:r>
            <a:r>
              <a:rPr lang="en-GB" dirty="0" err="1"/>
              <a:t>attivazione</a:t>
            </a:r>
            <a:r>
              <a:rPr lang="en-GB" dirty="0"/>
              <a:t> delle </a:t>
            </a:r>
            <a:r>
              <a:rPr lang="en-GB" dirty="0" err="1"/>
              <a:t>vaste</a:t>
            </a:r>
            <a:r>
              <a:rPr lang="en-GB" dirty="0"/>
              <a:t> </a:t>
            </a:r>
            <a:r>
              <a:rPr lang="en-GB" dirty="0" err="1"/>
              <a:t>risorse</a:t>
            </a:r>
            <a:r>
              <a:rPr lang="en-GB" dirty="0"/>
              <a:t> </a:t>
            </a:r>
            <a:r>
              <a:rPr lang="en-GB" dirty="0" err="1"/>
              <a:t>sociali</a:t>
            </a:r>
            <a:r>
              <a:rPr lang="en-GB" dirty="0"/>
              <a:t>. </a:t>
            </a:r>
          </a:p>
          <a:p>
            <a:r>
              <a:rPr lang="en-GB" dirty="0"/>
              <a:t>Anzi </a:t>
            </a:r>
            <a:r>
              <a:rPr lang="en-GB" dirty="0" err="1"/>
              <a:t>diciamolo</a:t>
            </a:r>
            <a:r>
              <a:rPr lang="en-GB" dirty="0"/>
              <a:t> </a:t>
            </a:r>
            <a:r>
              <a:rPr lang="en-GB" dirty="0" err="1"/>
              <a:t>meglio</a:t>
            </a:r>
            <a:r>
              <a:rPr lang="en-GB" dirty="0"/>
              <a:t>: </a:t>
            </a:r>
            <a:r>
              <a:rPr lang="en-GB" dirty="0" err="1"/>
              <a:t>usare</a:t>
            </a:r>
            <a:r>
              <a:rPr lang="en-GB" dirty="0"/>
              <a:t> le </a:t>
            </a:r>
            <a:r>
              <a:rPr lang="en-GB" dirty="0" err="1"/>
              <a:t>risorse</a:t>
            </a:r>
            <a:r>
              <a:rPr lang="en-GB" dirty="0"/>
              <a:t> </a:t>
            </a:r>
            <a:r>
              <a:rPr lang="en-GB" dirty="0" err="1"/>
              <a:t>pubbliche</a:t>
            </a:r>
            <a:r>
              <a:rPr lang="en-GB" dirty="0"/>
              <a:t>, </a:t>
            </a:r>
            <a:r>
              <a:rPr lang="en-GB" dirty="0" err="1"/>
              <a:t>limitate</a:t>
            </a:r>
            <a:r>
              <a:rPr lang="en-GB" dirty="0"/>
              <a:t> e </a:t>
            </a:r>
            <a:r>
              <a:rPr lang="en-GB" dirty="0" err="1"/>
              <a:t>insufficienti</a:t>
            </a:r>
            <a:r>
              <a:rPr lang="en-GB" dirty="0"/>
              <a:t>, come leva per </a:t>
            </a:r>
            <a:r>
              <a:rPr lang="en-GB" dirty="0" err="1"/>
              <a:t>mobilitare</a:t>
            </a:r>
            <a:r>
              <a:rPr lang="en-GB" dirty="0"/>
              <a:t> il </a:t>
            </a:r>
            <a:r>
              <a:rPr lang="en-GB" dirty="0" err="1"/>
              <a:t>diffuso</a:t>
            </a:r>
            <a:r>
              <a:rPr lang="en-GB" dirty="0"/>
              <a:t> </a:t>
            </a:r>
            <a:r>
              <a:rPr lang="en-GB" dirty="0" err="1"/>
              <a:t>patrimonio</a:t>
            </a:r>
            <a:r>
              <a:rPr lang="en-GB" dirty="0"/>
              <a:t> di </a:t>
            </a:r>
            <a:r>
              <a:rPr lang="en-GB" dirty="0" err="1"/>
              <a:t>risorse</a:t>
            </a:r>
            <a:r>
              <a:rPr lang="en-GB" dirty="0"/>
              <a:t> </a:t>
            </a:r>
            <a:r>
              <a:rPr lang="en-GB" dirty="0" err="1"/>
              <a:t>latenti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giacciono</a:t>
            </a:r>
            <a:r>
              <a:rPr lang="en-GB" dirty="0"/>
              <a:t> </a:t>
            </a:r>
            <a:r>
              <a:rPr lang="en-GB" dirty="0" err="1"/>
              <a:t>sottopelle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</a:t>
            </a:r>
            <a:r>
              <a:rPr lang="en-GB" dirty="0" err="1"/>
              <a:t>comunità</a:t>
            </a:r>
            <a:r>
              <a:rPr lang="en-GB" dirty="0"/>
              <a:t>.»</a:t>
            </a:r>
          </a:p>
          <a:p>
            <a:pPr algn="r"/>
            <a:r>
              <a:rPr lang="en-GB" dirty="0"/>
              <a:t>G. Minervini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3926242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7837</TotalTime>
  <Words>1962</Words>
  <Application>Microsoft Macintosh PowerPoint</Application>
  <PresentationFormat>Widescreen</PresentationFormat>
  <Paragraphs>187</Paragraphs>
  <Slides>36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Aptos</vt:lpstr>
      <vt:lpstr>Arial</vt:lpstr>
      <vt:lpstr>Titillium</vt:lpstr>
      <vt:lpstr>Titillium Bd</vt:lpstr>
      <vt:lpstr>Wingdings</vt:lpstr>
      <vt:lpstr>Office Theme</vt:lpstr>
      <vt:lpstr>  In PUGLIA     la CULTURA       è di TUTTI</vt:lpstr>
      <vt:lpstr>PowerPoint Presentation</vt:lpstr>
      <vt:lpstr>PowerPoint Presentation</vt:lpstr>
      <vt:lpstr>LA CULTURA È PER TUTTI</vt:lpstr>
      <vt:lpstr>LA CULTURA È FATTA DA TUTTI (e tutti i giorni)  </vt:lpstr>
      <vt:lpstr>UN NUOVO FILO ROSSO</vt:lpstr>
      <vt:lpstr>LA CULTURA RIGUARDA IL FUTURO DI TUTTI (e viceversa)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SOSTENERE LA CULTURA È RESPONSABILITÀ DI TUTTI</vt:lpstr>
      <vt:lpstr>INIZIA UNA STAGIONE DI TRANSIZIONE  (e sperimentazione) </vt:lpstr>
      <vt:lpstr>PowerPoint Presentation</vt:lpstr>
      <vt:lpstr>PRIORITÀ 1: UNA CULTURA DI PROSSIMITÀ</vt:lpstr>
      <vt:lpstr>PRIORITÀ 2: RIDURRE L’INCERTEZZA che ricade sui più deboli e limita l’imprenditorialità</vt:lpstr>
      <vt:lpstr>PRIORITÀ 3: UN’ECONOMIA CIVILE DELLA CULTURA</vt:lpstr>
      <vt:lpstr>PowerPoint Presentation</vt:lpstr>
      <vt:lpstr>#1 APPROVARE LA LEGGE SULLE ATTIVITÀ CULTURALI, CREATIVE E DELLO SPETTACOLO </vt:lpstr>
      <vt:lpstr>#2 APPROVARE UN TESTO UNICO SUL PATRIMONIO E I BENI CULTURALI MATERIALI E IMMATERIALI </vt:lpstr>
      <vt:lpstr>#3 DAGLI ATTRATTORI TURISTICI ALLE INFRASTRUTTURE CULTURALI DI PROSSIMITÀ </vt:lpstr>
      <vt:lpstr>#4 WELFARE CULTURALE = VIVERE LA CULTURA INSIEME ALLE ALTRE PERSONE </vt:lpstr>
      <vt:lpstr>#5 SOSTENERE LA COMUNICAZIONE DEI GRANDI EVENTI CULTURALI ma solo se… </vt:lpstr>
      <vt:lpstr>#6 UN FONDO PER IL NON PROFIT CULTURALE E LE «STAGIONI» DEGLI ENTI LOCALI</vt:lpstr>
      <vt:lpstr>#7 RIFINANZIARE LE LEGGI SULLA CULTURA DI BASE E INNOVARE LE MODALITÀ DI ATTUAZIONE</vt:lpstr>
      <vt:lpstr>#8 MUSICA E CINEMA: FAR RIPARTIRE LE AZIONI DI SOSTEGNO AGLI OPERATORI</vt:lpstr>
      <vt:lpstr>#9 SEGUIRE I CANTIERI, APRIRE GLI SPAZI, TENERLI APERTI</vt:lpstr>
      <vt:lpstr>#10 SEI GIORNATE A NOVEMBRE, A TARANTO, PER DISCUTERE CON «TUTTA LA CULTURA» DELLA PUGLIA</vt:lpstr>
      <vt:lpstr>RIEPILOGO. LE AZIONI E LE RISORSE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annibale d'elia</dc:creator>
  <cp:lastModifiedBy>annibale d'elia</cp:lastModifiedBy>
  <cp:revision>175</cp:revision>
  <dcterms:created xsi:type="dcterms:W3CDTF">2026-08-11T12:15:25Z</dcterms:created>
  <dcterms:modified xsi:type="dcterms:W3CDTF">2026-09-29T22:04:41Z</dcterms:modified>
</cp:coreProperties>
</file>