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99" r:id="rId3"/>
    <p:sldId id="261" r:id="rId4"/>
    <p:sldId id="257" r:id="rId5"/>
    <p:sldId id="290" r:id="rId6"/>
    <p:sldId id="282" r:id="rId7"/>
    <p:sldId id="294" r:id="rId8"/>
    <p:sldId id="314" r:id="rId9"/>
    <p:sldId id="277" r:id="rId10"/>
    <p:sldId id="306" r:id="rId11"/>
    <p:sldId id="309" r:id="rId12"/>
    <p:sldId id="305" r:id="rId13"/>
    <p:sldId id="308" r:id="rId14"/>
    <p:sldId id="315" r:id="rId15"/>
    <p:sldId id="310" r:id="rId16"/>
    <p:sldId id="268" r:id="rId17"/>
    <p:sldId id="302" r:id="rId18"/>
    <p:sldId id="267" r:id="rId19"/>
    <p:sldId id="263" r:id="rId20"/>
    <p:sldId id="298" r:id="rId21"/>
    <p:sldId id="284" r:id="rId22"/>
    <p:sldId id="264" r:id="rId23"/>
    <p:sldId id="288" r:id="rId24"/>
    <p:sldId id="269" r:id="rId25"/>
    <p:sldId id="271" r:id="rId26"/>
    <p:sldId id="270" r:id="rId27"/>
    <p:sldId id="272" r:id="rId28"/>
    <p:sldId id="274" r:id="rId29"/>
    <p:sldId id="300" r:id="rId30"/>
    <p:sldId id="275" r:id="rId31"/>
    <p:sldId id="287" r:id="rId32"/>
    <p:sldId id="292" r:id="rId33"/>
    <p:sldId id="278" r:id="rId34"/>
    <p:sldId id="316" r:id="rId35"/>
    <p:sldId id="317" r:id="rId36"/>
    <p:sldId id="297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pos="332" userDrawn="1">
          <p15:clr>
            <a:srgbClr val="A4A3A4"/>
          </p15:clr>
        </p15:guide>
        <p15:guide id="4" pos="5428" userDrawn="1">
          <p15:clr>
            <a:srgbClr val="A4A3A4"/>
          </p15:clr>
        </p15:guide>
        <p15:guide id="5" orient="horz" pos="477" userDrawn="1">
          <p15:clr>
            <a:srgbClr val="A4A3A4"/>
          </p15:clr>
        </p15:guide>
        <p15:guide id="6" orient="horz" pos="3684" userDrawn="1">
          <p15:clr>
            <a:srgbClr val="A4A3A4"/>
          </p15:clr>
        </p15:guide>
        <p15:guide id="7" orient="horz" pos="1430" userDrawn="1">
          <p15:clr>
            <a:srgbClr val="A4A3A4"/>
          </p15:clr>
        </p15:guide>
        <p15:guide id="8" pos="4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/>
    <p:restoredTop sz="94468"/>
  </p:normalViewPr>
  <p:slideViewPr>
    <p:cSldViewPr showGuides="1">
      <p:cViewPr varScale="1">
        <p:scale>
          <a:sx n="60" d="100"/>
          <a:sy n="60" d="100"/>
        </p:scale>
        <p:origin x="1412" y="56"/>
      </p:cViewPr>
      <p:guideLst>
        <p:guide pos="2880"/>
        <p:guide pos="332"/>
        <p:guide pos="5428"/>
        <p:guide orient="horz" pos="477"/>
        <p:guide orient="horz" pos="3684"/>
        <p:guide orient="horz" pos="1430"/>
        <p:guide pos="4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50406" cy="50406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3A729-A5F3-FA4E-8C24-5CE1DD864804}" type="datetimeFigureOut">
              <a:rPr lang="en-IT" smtClean="0"/>
              <a:t>10/05/2026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B4106-3723-5546-A484-939D5300A3E8}" type="slidenum">
              <a:rPr lang="en-IT" smtClean="0"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113226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21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36799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23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7881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67430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D1CC-A457-86BE-6E8C-8853DB8E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79D4F-79A2-4AC1-C765-9CC685BD0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D4985-ACAE-E0E5-2BBA-5E1AA3CD7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1FECA-185E-2B9F-89E4-D6E61DF618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68386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D7889-CA9E-04CF-0DF2-5C87E8D74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34FFEA-8B00-1B20-1B0A-0ABB60023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C21ECD-D962-2BA3-68CE-7B17EBDE8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C161F-CC2C-B99F-9995-72E675BB7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4106-3723-5546-A484-939D5300A3E8}" type="slidenum">
              <a:rPr lang="en-IT" smtClean="0"/>
              <a:t>35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97128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30101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1524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75544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18101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640765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333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064108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2926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3901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72506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042670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9FEA21-B546-364A-97BE-3E5DA5E7FFBD}" type="datetimeFigureOut">
              <a:rPr lang="en-IT" smtClean="0"/>
              <a:pPr/>
              <a:t>10/05/2026</a:t>
            </a:fld>
            <a:endParaRPr lang="en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C915DD-2100-B44E-BB78-31D8604688C0}" type="slidenum">
              <a:rPr lang="en-IT" smtClean="0"/>
              <a:pPr/>
              <a:t>‹N›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66460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D40A0-7D1D-961C-EED4-FAFCDF8CE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310" y="1677022"/>
            <a:ext cx="8541544" cy="2834930"/>
          </a:xfrm>
        </p:spPr>
        <p:txBody>
          <a:bodyPr>
            <a:noAutofit/>
          </a:bodyPr>
          <a:lstStyle/>
          <a:p>
            <a:pPr algn="l"/>
            <a:r>
              <a:rPr lang="en-IT" sz="6600" b="1" dirty="0">
                <a:latin typeface="Titillium Bd" pitchFamily="2" charset="77"/>
              </a:rPr>
              <a:t>		In </a:t>
            </a:r>
            <a:r>
              <a:rPr lang="en-IT" sz="6600" b="1" dirty="0">
                <a:solidFill>
                  <a:srgbClr val="C00000"/>
                </a:solidFill>
                <a:latin typeface="Titillium Bd" pitchFamily="2" charset="77"/>
              </a:rPr>
              <a:t>PUGLIA</a:t>
            </a:r>
            <a:r>
              <a:rPr lang="en-IT" sz="6600" b="1" dirty="0">
                <a:latin typeface="Titillium Bd" pitchFamily="2" charset="77"/>
              </a:rPr>
              <a:t> </a:t>
            </a:r>
            <a:br>
              <a:rPr lang="en-IT" sz="6600" b="1" dirty="0">
                <a:latin typeface="Titillium Bd" pitchFamily="2" charset="77"/>
              </a:rPr>
            </a:br>
            <a:r>
              <a:rPr lang="en-IT" sz="6600" b="1" dirty="0">
                <a:latin typeface="Titillium Bd" pitchFamily="2" charset="77"/>
              </a:rPr>
              <a:t>			la </a:t>
            </a:r>
            <a:r>
              <a:rPr lang="en-IT" sz="6600" b="1" dirty="0">
                <a:solidFill>
                  <a:srgbClr val="C00000"/>
                </a:solidFill>
                <a:latin typeface="Titillium Bd" pitchFamily="2" charset="77"/>
              </a:rPr>
              <a:t>CULTURA </a:t>
            </a:r>
            <a:br>
              <a:rPr lang="en-IT" sz="6600" b="1" dirty="0">
                <a:latin typeface="Titillium Bd" pitchFamily="2" charset="77"/>
              </a:rPr>
            </a:br>
            <a:r>
              <a:rPr lang="en-IT" sz="6600" b="1" dirty="0">
                <a:latin typeface="Titillium Bd" pitchFamily="2" charset="77"/>
              </a:rPr>
              <a:t>					è di </a:t>
            </a:r>
            <a:r>
              <a:rPr lang="en-IT" sz="6600" b="1" dirty="0">
                <a:solidFill>
                  <a:srgbClr val="C00000"/>
                </a:solidFill>
                <a:latin typeface="Titillium Bd" pitchFamily="2" charset="77"/>
              </a:rPr>
              <a:t>TUTTI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641977-BF62-D77B-62F8-F51BC5967F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5685" y="4936863"/>
            <a:ext cx="5330435" cy="49577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 err="1">
                <a:latin typeface="Titillium" pitchFamily="2" charset="77"/>
              </a:rPr>
              <a:t>Costruiamo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una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nuova</a:t>
            </a:r>
            <a:r>
              <a:rPr lang="en-GB" b="1" dirty="0">
                <a:latin typeface="Titillium" pitchFamily="2" charset="77"/>
              </a:rPr>
              <a:t> </a:t>
            </a:r>
            <a:r>
              <a:rPr lang="en-GB" b="1" dirty="0" err="1">
                <a:latin typeface="Titillium" pitchFamily="2" charset="77"/>
              </a:rPr>
              <a:t>strategia</a:t>
            </a:r>
            <a:r>
              <a:rPr lang="en-GB" b="1" dirty="0">
                <a:latin typeface="Titillium" pitchFamily="2" charset="77"/>
              </a:rPr>
              <a:t> della </a:t>
            </a:r>
            <a:r>
              <a:rPr lang="en-GB" b="1" dirty="0" err="1">
                <a:latin typeface="Titillium" pitchFamily="2" charset="77"/>
              </a:rPr>
              <a:t>Regione</a:t>
            </a:r>
            <a:r>
              <a:rPr lang="en-GB" b="1" dirty="0">
                <a:latin typeface="Titillium" pitchFamily="2" charset="77"/>
              </a:rPr>
              <a:t> Puglia per</a:t>
            </a:r>
            <a:r>
              <a:rPr lang="en-GB" b="1" dirty="0"/>
              <a:t> </a:t>
            </a:r>
            <a:r>
              <a:rPr lang="en-GB" b="1" dirty="0" err="1">
                <a:latin typeface="Titillium" pitchFamily="2" charset="77"/>
              </a:rPr>
              <a:t>l’arte</a:t>
            </a:r>
            <a:r>
              <a:rPr lang="en-GB" b="1" dirty="0">
                <a:latin typeface="Titillium" pitchFamily="2" charset="77"/>
              </a:rPr>
              <a:t>, la </a:t>
            </a:r>
            <a:r>
              <a:rPr lang="en-GB" b="1" dirty="0" err="1">
                <a:latin typeface="Titillium" pitchFamily="2" charset="77"/>
              </a:rPr>
              <a:t>scienza</a:t>
            </a:r>
            <a:r>
              <a:rPr lang="en-GB" b="1" dirty="0">
                <a:latin typeface="Titillium" pitchFamily="2" charset="77"/>
              </a:rPr>
              <a:t>, il </a:t>
            </a:r>
            <a:r>
              <a:rPr lang="en-GB" b="1" dirty="0" err="1">
                <a:latin typeface="Titillium" pitchFamily="2" charset="77"/>
              </a:rPr>
              <a:t>patrimonio</a:t>
            </a:r>
            <a:r>
              <a:rPr lang="en-GB" b="1" dirty="0"/>
              <a:t>,</a:t>
            </a:r>
            <a:r>
              <a:rPr lang="en-GB" b="1" dirty="0">
                <a:latin typeface="Titillium" pitchFamily="2" charset="77"/>
              </a:rPr>
              <a:t> la </a:t>
            </a:r>
            <a:r>
              <a:rPr lang="en-GB" b="1" dirty="0" err="1">
                <a:latin typeface="Titillium" pitchFamily="2" charset="77"/>
              </a:rPr>
              <a:t>conoscenza</a:t>
            </a:r>
            <a:endParaRPr lang="en-IT" b="1" dirty="0">
              <a:latin typeface="Titill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6804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768E-899F-836A-9C0C-28724721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D61190E-70F2-CD47-ECF8-23C946C4A28F}"/>
              </a:ext>
            </a:extLst>
          </p:cNvPr>
          <p:cNvSpPr txBox="1"/>
          <p:nvPr/>
        </p:nvSpPr>
        <p:spPr>
          <a:xfrm>
            <a:off x="5275145" y="4248961"/>
            <a:ext cx="3326867" cy="99455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>
              <a:spcAft>
                <a:spcPts val="900"/>
              </a:spcAft>
            </a:pPr>
            <a:r>
              <a:rPr lang="it-IT" sz="1500" dirty="0"/>
              <a:t>Conoscersi in una situazione di difficoltà </a:t>
            </a:r>
            <a:br>
              <a:rPr lang="it-IT" sz="1500" dirty="0"/>
            </a:br>
            <a:r>
              <a:rPr lang="it-IT" sz="1500" dirty="0"/>
              <a:t>è un’opportunità </a:t>
            </a:r>
          </a:p>
          <a:p>
            <a:pPr>
              <a:spcAft>
                <a:spcPts val="900"/>
              </a:spcAft>
            </a:pPr>
            <a:r>
              <a:rPr lang="it-IT" sz="1500" dirty="0"/>
              <a:t>Giovanni Truppi</a:t>
            </a:r>
            <a:endParaRPr lang="en-IT" sz="15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390837-8187-6C64-BDFB-3198A827C5B7}"/>
              </a:ext>
            </a:extLst>
          </p:cNvPr>
          <p:cNvSpPr txBox="1"/>
          <p:nvPr/>
        </p:nvSpPr>
        <p:spPr>
          <a:xfrm>
            <a:off x="640556" y="1407063"/>
            <a:ext cx="3251187" cy="99455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IT" sz="1500" dirty="0"/>
              <a:t>Là dove un gruppo di persone ha un po’ di vita in comune, lì nasce una cultura</a:t>
            </a:r>
          </a:p>
          <a:p>
            <a:r>
              <a:rPr lang="en-IT" sz="1500" dirty="0"/>
              <a:t>Everett Hughes</a:t>
            </a:r>
          </a:p>
        </p:txBody>
      </p:sp>
    </p:spTree>
    <p:extLst>
      <p:ext uri="{BB962C8B-B14F-4D97-AF65-F5344CB8AC3E}">
        <p14:creationId xmlns:p14="http://schemas.microsoft.com/office/powerpoint/2010/main" val="2244667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0090DF-076C-A01B-B769-EFBC3D4AB55E}"/>
              </a:ext>
            </a:extLst>
          </p:cNvPr>
          <p:cNvSpPr txBox="1"/>
          <p:nvPr/>
        </p:nvSpPr>
        <p:spPr>
          <a:xfrm>
            <a:off x="1944587" y="2931724"/>
            <a:ext cx="5254826" cy="9945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900"/>
              </a:spcAft>
            </a:pPr>
            <a:r>
              <a:rPr lang="it-IT" sz="2100" dirty="0"/>
              <a:t>VISIONE</a:t>
            </a:r>
          </a:p>
        </p:txBody>
      </p:sp>
    </p:spTree>
    <p:extLst>
      <p:ext uri="{BB962C8B-B14F-4D97-AF65-F5344CB8AC3E}">
        <p14:creationId xmlns:p14="http://schemas.microsoft.com/office/powerpoint/2010/main" val="2788935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46CC2-0202-CCA7-3C95-1B196A40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8" y="1425413"/>
            <a:ext cx="8165773" cy="68042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it-IT" sz="2700" b="1" dirty="0"/>
              <a:t>LA CULTURA È </a:t>
            </a:r>
            <a:r>
              <a:rPr lang="it-IT" sz="2700" b="1" dirty="0">
                <a:solidFill>
                  <a:srgbClr val="C00000"/>
                </a:solidFill>
              </a:rPr>
              <a:t>PER</a:t>
            </a:r>
            <a:r>
              <a:rPr lang="it-IT" sz="2700" b="1" dirty="0"/>
              <a:t> TUTTI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63121-B405-F1F4-1787-AF6F65F89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715596"/>
            <a:ext cx="7912894" cy="1426809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dirty="0"/>
              <a:t>La cultura è </a:t>
            </a:r>
            <a:r>
              <a:rPr lang="it-IT" b="1" dirty="0"/>
              <a:t>prima di tutto un diritto</a:t>
            </a:r>
            <a:r>
              <a:rPr lang="it-IT" dirty="0"/>
              <a:t>: dare la possibilità a tutte e tutti di accedere a conoscenze, esperienze e linguaggi che formano senso critico e appartenenza. </a:t>
            </a: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sz="1350" dirty="0"/>
              <a:t>Programma di mandato 2026 - 2030</a:t>
            </a:r>
            <a:endParaRPr lang="en-IT" sz="1350" dirty="0"/>
          </a:p>
        </p:txBody>
      </p:sp>
    </p:spTree>
    <p:extLst>
      <p:ext uri="{BB962C8B-B14F-4D97-AF65-F5344CB8AC3E}">
        <p14:creationId xmlns:p14="http://schemas.microsoft.com/office/powerpoint/2010/main" val="864168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F822B-A90F-9C93-72D3-3DF4C9FCD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E7EF6-6AD6-C6B4-15CB-96C1BDD87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8" y="1425413"/>
            <a:ext cx="8165773" cy="68042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it-IT" sz="2700" b="1" dirty="0"/>
              <a:t>LA CULTURA È FATTA </a:t>
            </a:r>
            <a:r>
              <a:rPr lang="it-IT" sz="2700" b="1" dirty="0">
                <a:solidFill>
                  <a:srgbClr val="C00000"/>
                </a:solidFill>
              </a:rPr>
              <a:t>DA</a:t>
            </a:r>
            <a:r>
              <a:rPr lang="it-IT" sz="2700" b="1" dirty="0"/>
              <a:t> TUTTI (e tutti i giorni)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9EF2D-5D2B-A887-AA49-6D7F61A9E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715596"/>
            <a:ext cx="7912894" cy="1426809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dirty="0"/>
              <a:t>Dobbiamo investire non solo in eventi ma in </a:t>
            </a:r>
            <a:r>
              <a:rPr lang="it-IT" b="1" dirty="0"/>
              <a:t>spazi fisici </a:t>
            </a:r>
            <a:r>
              <a:rPr lang="it-IT" dirty="0"/>
              <a:t>di espressione e produzione culturale.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dirty="0"/>
              <a:t>Dobbiamo far nascere una </a:t>
            </a:r>
            <a:r>
              <a:rPr lang="it-IT" b="1" dirty="0"/>
              <a:t>nuova generazione </a:t>
            </a:r>
            <a:r>
              <a:rPr lang="it-IT" dirty="0"/>
              <a:t>di artisti, scienziati, operatori culturali, cittadini consapevoli.</a:t>
            </a:r>
          </a:p>
          <a:p>
            <a:pPr marL="0" indent="0" algn="r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sz="1350" dirty="0"/>
              <a:t>Programma di mandato 2026 - 2030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None/>
            </a:pP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733631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85869-9E34-6578-E56E-82134FB71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062-EF7E-7F73-E99A-2FFC86FDD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8" y="1425413"/>
            <a:ext cx="8165773" cy="68042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</a:pPr>
            <a:r>
              <a:rPr lang="it-IT" sz="2700" b="1" dirty="0"/>
              <a:t>UN NUOVO FILO </a:t>
            </a:r>
            <a:r>
              <a:rPr lang="it-IT" sz="2700" b="1" dirty="0">
                <a:solidFill>
                  <a:srgbClr val="C00000"/>
                </a:solidFill>
              </a:rPr>
              <a:t>ROSSO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42533-3DAD-541F-15F4-76081A3C3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48" y="2569259"/>
            <a:ext cx="8089106" cy="2772232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dirty="0"/>
              <a:t>La relazione tra cultura e turismo, se da un lato ha rafforzato l’immagine della regione, dall’altro rischia di ridurre la cultura a strumento di marketing territoriale. 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en-GB" dirty="0"/>
              <a:t>Cultura, </a:t>
            </a:r>
            <a:r>
              <a:rPr lang="en-GB" dirty="0" err="1"/>
              <a:t>scuola</a:t>
            </a:r>
            <a:r>
              <a:rPr lang="en-GB" dirty="0"/>
              <a:t>, </a:t>
            </a:r>
            <a:r>
              <a:rPr lang="en-GB" dirty="0" err="1"/>
              <a:t>università</a:t>
            </a:r>
            <a:r>
              <a:rPr lang="en-GB" dirty="0"/>
              <a:t>, </a:t>
            </a:r>
            <a:r>
              <a:rPr lang="en-GB" dirty="0" err="1"/>
              <a:t>parità</a:t>
            </a:r>
            <a:r>
              <a:rPr lang="en-GB" dirty="0"/>
              <a:t> di </a:t>
            </a:r>
            <a:r>
              <a:rPr lang="en-GB" dirty="0" err="1"/>
              <a:t>genere</a:t>
            </a:r>
            <a:r>
              <a:rPr lang="en-GB" dirty="0"/>
              <a:t>, </a:t>
            </a:r>
            <a:r>
              <a:rPr lang="en-GB" dirty="0" err="1"/>
              <a:t>giovani</a:t>
            </a:r>
            <a:r>
              <a:rPr lang="en-GB" dirty="0"/>
              <a:t>, </a:t>
            </a:r>
            <a:r>
              <a:rPr lang="en-GB" dirty="0" err="1"/>
              <a:t>legalità</a:t>
            </a:r>
            <a:r>
              <a:rPr lang="en-GB" dirty="0"/>
              <a:t> e </a:t>
            </a:r>
            <a:r>
              <a:rPr lang="en-GB" dirty="0" err="1"/>
              <a:t>antimafia</a:t>
            </a:r>
            <a:r>
              <a:rPr lang="en-GB" dirty="0"/>
              <a:t> </a:t>
            </a:r>
            <a:r>
              <a:rPr lang="en-GB" dirty="0" err="1"/>
              <a:t>sociale</a:t>
            </a:r>
            <a:r>
              <a:rPr lang="en-GB" dirty="0"/>
              <a:t> </a:t>
            </a:r>
            <a:r>
              <a:rPr lang="en-GB" dirty="0" err="1"/>
              <a:t>sono</a:t>
            </a:r>
            <a:r>
              <a:rPr lang="en-GB" dirty="0"/>
              <a:t> </a:t>
            </a:r>
            <a:r>
              <a:rPr lang="en-GB" dirty="0" err="1"/>
              <a:t>politiche</a:t>
            </a:r>
            <a:r>
              <a:rPr lang="en-GB" dirty="0"/>
              <a:t>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costruiscono</a:t>
            </a:r>
            <a:r>
              <a:rPr lang="en-GB" dirty="0"/>
              <a:t> </a:t>
            </a:r>
            <a:r>
              <a:rPr lang="en-GB" b="1" dirty="0"/>
              <a:t>fiducia</a:t>
            </a:r>
            <a:r>
              <a:rPr lang="en-GB" dirty="0"/>
              <a:t> e </a:t>
            </a:r>
            <a:r>
              <a:rPr lang="en-GB" b="1" dirty="0" err="1"/>
              <a:t>coesione</a:t>
            </a:r>
            <a:r>
              <a:rPr lang="en-GB" dirty="0"/>
              <a:t>.</a:t>
            </a:r>
          </a:p>
          <a:p>
            <a:pPr marL="0" indent="0">
              <a:lnSpc>
                <a:spcPct val="114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en-GB" dirty="0"/>
              <a:t>Sono le </a:t>
            </a:r>
            <a:r>
              <a:rPr lang="en-GB" dirty="0" err="1"/>
              <a:t>precondizioni</a:t>
            </a:r>
            <a:r>
              <a:rPr lang="en-GB" dirty="0"/>
              <a:t> per ogni </a:t>
            </a:r>
            <a:r>
              <a:rPr lang="en-GB" dirty="0" err="1"/>
              <a:t>sviluppo</a:t>
            </a:r>
            <a:r>
              <a:rPr lang="en-GB" dirty="0"/>
              <a:t> </a:t>
            </a:r>
            <a:r>
              <a:rPr lang="en-GB" dirty="0" err="1"/>
              <a:t>duraturo</a:t>
            </a:r>
            <a:r>
              <a:rPr lang="en-GB" dirty="0"/>
              <a:t>. </a:t>
            </a:r>
          </a:p>
          <a:p>
            <a:pPr marL="0" indent="0" algn="r">
              <a:lnSpc>
                <a:spcPct val="114000"/>
              </a:lnSpc>
              <a:spcBef>
                <a:spcPts val="0"/>
              </a:spcBef>
              <a:spcAft>
                <a:spcPts val="1350"/>
              </a:spcAft>
              <a:buNone/>
            </a:pPr>
            <a:r>
              <a:rPr lang="it-IT" sz="1500" dirty="0"/>
              <a:t>Linee di mandato 2026 - 2030</a:t>
            </a:r>
            <a:endParaRPr lang="en-IT" sz="1500" dirty="0"/>
          </a:p>
        </p:txBody>
      </p:sp>
    </p:spTree>
    <p:extLst>
      <p:ext uri="{BB962C8B-B14F-4D97-AF65-F5344CB8AC3E}">
        <p14:creationId xmlns:p14="http://schemas.microsoft.com/office/powerpoint/2010/main" val="354516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97F9C-7C34-D306-0CD7-DF9F9D1E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3E9A-7F43-F53B-2B49-311D70C1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165773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LA CULTURA RIGUARDA IL </a:t>
            </a:r>
            <a:r>
              <a:rPr lang="it-IT" sz="2700" b="1" dirty="0">
                <a:solidFill>
                  <a:srgbClr val="C00000"/>
                </a:solidFill>
              </a:rPr>
              <a:t>FUTURO</a:t>
            </a:r>
            <a:r>
              <a:rPr lang="it-IT" sz="2700" b="1" dirty="0"/>
              <a:t> DI TUTTI </a:t>
            </a:r>
            <a:r>
              <a:rPr lang="it-IT" sz="2100" b="1" dirty="0"/>
              <a:t>(e viceversa)</a:t>
            </a: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B4EE-477D-B518-0922-E6A62199A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844"/>
            <a:ext cx="7409682" cy="2772232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Cambiamento climatico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Aumento delle disuguaglianze 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Nuovi media e intelligenza artificiale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Squilibrio demografico</a:t>
            </a:r>
            <a:endParaRPr lang="en-IT" dirty="0"/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Razzismo, odio, intolleranza</a:t>
            </a:r>
          </a:p>
          <a:p>
            <a:pPr>
              <a:lnSpc>
                <a:spcPct val="114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Sfiducia nella scienza e nella democrazia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853276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055E7-0A9F-C6A3-B38F-A268CF0A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B6F0D6-D61D-0EB8-809A-65BCB4B6349E}"/>
              </a:ext>
            </a:extLst>
          </p:cNvPr>
          <p:cNvSpPr txBox="1"/>
          <p:nvPr/>
        </p:nvSpPr>
        <p:spPr>
          <a:xfrm>
            <a:off x="1944587" y="2931724"/>
            <a:ext cx="5254826" cy="9945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900"/>
              </a:spcAft>
            </a:pPr>
            <a:r>
              <a:rPr lang="it-IT" sz="2100" dirty="0"/>
              <a:t>I NUMERI</a:t>
            </a:r>
          </a:p>
        </p:txBody>
      </p:sp>
    </p:spTree>
    <p:extLst>
      <p:ext uri="{BB962C8B-B14F-4D97-AF65-F5344CB8AC3E}">
        <p14:creationId xmlns:p14="http://schemas.microsoft.com/office/powerpoint/2010/main" val="3792294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AF5E-B4C7-03F2-9351-84F309AB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0452-0172-F914-ED90-ED7B81D1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48" y="1803407"/>
            <a:ext cx="8089106" cy="3969369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155 musei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302 biblioteche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284 sale cinematografiche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it-IT" sz="1500" dirty="0"/>
              <a:t>+ </a:t>
            </a:r>
            <a:r>
              <a:rPr lang="en-IT" sz="1500" dirty="0"/>
              <a:t>100 teatri e altri spazi </a:t>
            </a:r>
            <a:r>
              <a:rPr lang="it-IT" sz="1500" dirty="0"/>
              <a:t>aderenti al sistema dello regionale dello spettacolo dal vivo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it-IT" sz="1500" dirty="0"/>
              <a:t>220 librerie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it-IT" sz="1500" dirty="0"/>
              <a:t>18.200 oggetti del patrimonio culturale censiti</a:t>
            </a:r>
          </a:p>
          <a:p>
            <a:pPr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12.944 spettacoli dal vivo</a:t>
            </a:r>
            <a:endParaRPr lang="it-IT" sz="15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14.467 imprese Culturali e creative con 53.444 addetti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1.519 organizzazioni non profit culturali e creative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3.100 scuole di ogni ordine e grado 5 università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257 comuni e 6 province, di cui una città metropolitana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Clr>
                <a:srgbClr val="C00000"/>
              </a:buClr>
            </a:pPr>
            <a:r>
              <a:rPr lang="en-IT" sz="1500" dirty="0"/>
              <a:t>Regione Puglia con X enti e fondazioni partecipate</a:t>
            </a:r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92792-5E15-453D-EACA-4C826B4E2F4A}"/>
              </a:ext>
            </a:extLst>
          </p:cNvPr>
          <p:cNvSpPr txBox="1"/>
          <p:nvPr/>
        </p:nvSpPr>
        <p:spPr>
          <a:xfrm>
            <a:off x="1812272" y="980921"/>
            <a:ext cx="5537187" cy="405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it-IT" dirty="0"/>
              <a:t>Cultura e conoscenza in Puglia: un ecosistema</a:t>
            </a:r>
          </a:p>
        </p:txBody>
      </p:sp>
    </p:spTree>
    <p:extLst>
      <p:ext uri="{BB962C8B-B14F-4D97-AF65-F5344CB8AC3E}">
        <p14:creationId xmlns:p14="http://schemas.microsoft.com/office/powerpoint/2010/main" val="61969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DB6F7-54D4-97F9-0452-8F3A586D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AA7F45-5F62-9CF5-6068-8EFCB3584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190"/>
          <a:stretch>
            <a:fillRect/>
          </a:stretch>
        </p:blipFill>
        <p:spPr>
          <a:xfrm>
            <a:off x="219518" y="1614384"/>
            <a:ext cx="5298695" cy="37804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650C76-B4D8-F122-16EB-414F965CDF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00" b="76476"/>
          <a:stretch>
            <a:fillRect/>
          </a:stretch>
        </p:blipFill>
        <p:spPr>
          <a:xfrm>
            <a:off x="4572001" y="3979870"/>
            <a:ext cx="4465895" cy="8695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FEF7723-F79E-4A80-D21C-060845F26982}"/>
              </a:ext>
            </a:extLst>
          </p:cNvPr>
          <p:cNvSpPr txBox="1"/>
          <p:nvPr/>
        </p:nvSpPr>
        <p:spPr>
          <a:xfrm>
            <a:off x="797218" y="5508247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50" dirty="0"/>
              <a:t>ISTAT, </a:t>
            </a:r>
            <a:r>
              <a:rPr lang="en-IT" sz="1050" i="1" dirty="0"/>
              <a:t>BES 2024 – Istruzione e formazione</a:t>
            </a:r>
            <a:r>
              <a:rPr lang="en-IT" sz="1050" dirty="0"/>
              <a:t>, dati 2024; confronto regionale elaborato dall'Ufficio Statistico Regione Puglia su dati ISTAT. </a:t>
            </a:r>
            <a:endParaRPr lang="en-IT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B7ACAD-E90E-C9B2-7B12-52DB270D52EC}"/>
              </a:ext>
            </a:extLst>
          </p:cNvPr>
          <p:cNvSpPr txBox="1"/>
          <p:nvPr/>
        </p:nvSpPr>
        <p:spPr>
          <a:xfrm>
            <a:off x="1453129" y="1047316"/>
            <a:ext cx="6237743" cy="45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it-IT" sz="2100" dirty="0"/>
              <a:t>Partecipazione culturale fuori casa</a:t>
            </a:r>
          </a:p>
        </p:txBody>
      </p:sp>
    </p:spTree>
    <p:extLst>
      <p:ext uri="{BB962C8B-B14F-4D97-AF65-F5344CB8AC3E}">
        <p14:creationId xmlns:p14="http://schemas.microsoft.com/office/powerpoint/2010/main" val="3457872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578F18-A20D-5402-3797-47ACC4EC3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2A4DA-0AB7-0286-552D-4A5E28BA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280"/>
          <a:stretch>
            <a:fillRect/>
          </a:stretch>
        </p:blipFill>
        <p:spPr>
          <a:xfrm>
            <a:off x="224482" y="1612959"/>
            <a:ext cx="5425145" cy="4084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DD2A29-3D69-39B8-C305-63C0D9C21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440"/>
          <a:stretch>
            <a:fillRect/>
          </a:stretch>
        </p:blipFill>
        <p:spPr>
          <a:xfrm>
            <a:off x="4663789" y="3731436"/>
            <a:ext cx="3968750" cy="8221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E7816D-6EEA-5495-2224-1F3F021AEF3C}"/>
              </a:ext>
            </a:extLst>
          </p:cNvPr>
          <p:cNvSpPr txBox="1"/>
          <p:nvPr/>
        </p:nvSpPr>
        <p:spPr>
          <a:xfrm>
            <a:off x="4844607" y="5538867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50" dirty="0"/>
              <a:t>ISTAT, </a:t>
            </a:r>
            <a:r>
              <a:rPr lang="en-IT" sz="1050" i="1" dirty="0"/>
              <a:t>BES 2024 – Istruzione e formazione</a:t>
            </a:r>
            <a:r>
              <a:rPr lang="en-IT" sz="1050" dirty="0"/>
              <a:t>, dati 2024; confronto regionale elaborato dall'Ufficio Statistico Regione Puglia su dati ISTAT. </a:t>
            </a:r>
            <a:endParaRPr lang="en-IT" sz="13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A55301-0425-B455-0C22-7821F7452947}"/>
              </a:ext>
            </a:extLst>
          </p:cNvPr>
          <p:cNvSpPr txBox="1"/>
          <p:nvPr/>
        </p:nvSpPr>
        <p:spPr>
          <a:xfrm>
            <a:off x="1453129" y="1009512"/>
            <a:ext cx="6237743" cy="45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it-IT" sz="2100" dirty="0"/>
              <a:t>Lettura di libri e quotidiani</a:t>
            </a:r>
          </a:p>
        </p:txBody>
      </p:sp>
    </p:spTree>
    <p:extLst>
      <p:ext uri="{BB962C8B-B14F-4D97-AF65-F5344CB8AC3E}">
        <p14:creationId xmlns:p14="http://schemas.microsoft.com/office/powerpoint/2010/main" val="2519740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CC4E9E-E25E-7DCB-5F17-160EFC5FA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2ACF57-F737-EC58-2021-3625E5A9DB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662"/>
          <a:stretch>
            <a:fillRect/>
          </a:stretch>
        </p:blipFill>
        <p:spPr>
          <a:xfrm>
            <a:off x="224483" y="1866106"/>
            <a:ext cx="5056474" cy="3838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9616D8-294B-A151-F827-6D9C0DAF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74" b="80918"/>
          <a:stretch>
            <a:fillRect/>
          </a:stretch>
        </p:blipFill>
        <p:spPr>
          <a:xfrm>
            <a:off x="4582839" y="4071676"/>
            <a:ext cx="4185817" cy="5401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1B1322-ECF0-439A-12FE-037A5A775183}"/>
              </a:ext>
            </a:extLst>
          </p:cNvPr>
          <p:cNvSpPr txBox="1"/>
          <p:nvPr/>
        </p:nvSpPr>
        <p:spPr>
          <a:xfrm>
            <a:off x="797218" y="5508247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50" dirty="0"/>
              <a:t>ISTAT, </a:t>
            </a:r>
            <a:r>
              <a:rPr lang="en-IT" sz="1050" i="1" dirty="0"/>
              <a:t>BES 2024 – Istruzione e formazione</a:t>
            </a:r>
            <a:r>
              <a:rPr lang="en-IT" sz="1050" dirty="0"/>
              <a:t>, dati 2024; confronto regionale elaborato dall'Ufficio Statistico Regione Puglia su dati ISTAT. </a:t>
            </a:r>
            <a:endParaRPr lang="en-IT" sz="13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DE2D4D-A6AC-2F33-907F-6EB82E618E58}"/>
              </a:ext>
            </a:extLst>
          </p:cNvPr>
          <p:cNvSpPr txBox="1"/>
          <p:nvPr/>
        </p:nvSpPr>
        <p:spPr>
          <a:xfrm>
            <a:off x="1453129" y="1158851"/>
            <a:ext cx="6237743" cy="45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it-IT" sz="2100" dirty="0"/>
              <a:t>Fruizione delle biblioteche</a:t>
            </a:r>
          </a:p>
        </p:txBody>
      </p:sp>
    </p:spTree>
    <p:extLst>
      <p:ext uri="{BB962C8B-B14F-4D97-AF65-F5344CB8AC3E}">
        <p14:creationId xmlns:p14="http://schemas.microsoft.com/office/powerpoint/2010/main" val="3714294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9D967-E215-4C09-E6B7-3AB9C88A6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2670"/>
            <a:ext cx="3943350" cy="381833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IT" sz="1500" dirty="0">
                <a:solidFill>
                  <a:srgbClr val="FF0000"/>
                </a:solidFill>
              </a:rPr>
              <a:t>Solo 73 comuni pugliesi su 257, il 28,4%, ospitano almeno un museo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FF0000"/>
                </a:solidFill>
              </a:rPr>
              <a:t>Bari + Lecce + Foggia concentrano circa il 66% dell'offerta museale regionale, mentre Taranto e Brindisi insieme ne rappresentano circa il 20%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FF0000"/>
                </a:solidFill>
              </a:rPr>
              <a:t>Nel 2022 sono stati registrati circa 185 mila spettacoli in Puglia, ma quasi il 47,8% si concentra nella provincia di Bari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FF0000"/>
                </a:solidFill>
              </a:rPr>
              <a:t>La rete delle Biblioteche di Puglia conta 302 biblioteche aderenti (+40% rispetto al 2023)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FF0000"/>
                </a:solidFill>
              </a:rPr>
              <a:t>il polo più esteso si conferma quello di Lecce con 107 biblioteche, seguito da Foggia (78), Brindisi (42) e Taranto (40)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7161B8-529A-530A-6D60-DC19F437109E}"/>
              </a:ext>
            </a:extLst>
          </p:cNvPr>
          <p:cNvSpPr txBox="1"/>
          <p:nvPr/>
        </p:nvSpPr>
        <p:spPr>
          <a:xfrm>
            <a:off x="1453129" y="1047316"/>
            <a:ext cx="6237743" cy="457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450"/>
              </a:spcAft>
            </a:pPr>
            <a:r>
              <a:rPr lang="it-IT" sz="2100" dirty="0">
                <a:solidFill>
                  <a:srgbClr val="FF0000"/>
                </a:solidFill>
              </a:rPr>
              <a:t>Una geografia culturale diseguale</a:t>
            </a:r>
          </a:p>
        </p:txBody>
      </p:sp>
    </p:spTree>
    <p:extLst>
      <p:ext uri="{BB962C8B-B14F-4D97-AF65-F5344CB8AC3E}">
        <p14:creationId xmlns:p14="http://schemas.microsoft.com/office/powerpoint/2010/main" val="87603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1634E-FAEA-9EB0-70B1-297E6C12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DA4E67-A092-1E10-1918-A0D21563C879}"/>
              </a:ext>
            </a:extLst>
          </p:cNvPr>
          <p:cNvSpPr txBox="1"/>
          <p:nvPr/>
        </p:nvSpPr>
        <p:spPr>
          <a:xfrm>
            <a:off x="1944587" y="2931724"/>
            <a:ext cx="5254826" cy="9945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900"/>
              </a:spcAft>
            </a:pPr>
            <a:r>
              <a:rPr lang="it-IT" sz="2100" dirty="0"/>
              <a:t>A CHE PUNTO SIAMO</a:t>
            </a:r>
          </a:p>
        </p:txBody>
      </p:sp>
    </p:spTree>
    <p:extLst>
      <p:ext uri="{BB962C8B-B14F-4D97-AF65-F5344CB8AC3E}">
        <p14:creationId xmlns:p14="http://schemas.microsoft.com/office/powerpoint/2010/main" val="168505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3AF5E-B4C7-03F2-9351-84F309AB5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0452-0172-F914-ED90-ED7B81D1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448" y="857250"/>
            <a:ext cx="8089106" cy="5143500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None/>
            </a:pPr>
            <a:r>
              <a:rPr lang="it-IT" sz="1500" dirty="0">
                <a:solidFill>
                  <a:srgbClr val="FF0000"/>
                </a:solidFill>
              </a:rPr>
              <a:t>PRINCIPALI PROGETTI E FINANZIAMENTI IN CORSO: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BIBLIOTECHE DI PUBBLICA LETTURA: 130 meuro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AREE INTERNE E ATTRATTIVITÀ BORGHI: 74 meuro per 5 aree + 20 meuro Accadia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LUOGHI DI CULTURA PUBBLICI NON STATALI: 88 meuro stanziati per 30 interventi  + altri 30 accolti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SITI ARCHEOLOGICI: 20 meuro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BENI CULTURALI E LUOGHI DI CULTURA DI ENTI ECCLESIASTICI 25 meuro stanziati + 23 interventi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EFFICIENTAMENTO ENERGETICO DI LUOGHI DI CULTURA PUBBLICI  5,15 meuro stanziati x  5 interventi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BENI CULTURALI E RIGENERAZIONE URBANA 9.3 meuro stanziati &gt; approvate 13 strategia &gt; 8 interventi di rigenerazione urbana a base culturale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Clr>
                <a:srgbClr val="FF0000"/>
              </a:buClr>
              <a:buFont typeface="Wingdings" pitchFamily="2" charset="2"/>
              <a:buChar char="v"/>
            </a:pPr>
            <a:r>
              <a:rPr lang="it-IT" sz="1350" dirty="0">
                <a:solidFill>
                  <a:srgbClr val="FF0000"/>
                </a:solidFill>
              </a:rPr>
              <a:t>BANDI DI SOSTEGNO allo spettacolo dal vivo, alle produzioni cinematografiche, ai festival del libro e del cinema, alla comunicazione dei grandi eventi </a:t>
            </a:r>
          </a:p>
        </p:txBody>
      </p:sp>
    </p:spTree>
    <p:extLst>
      <p:ext uri="{BB962C8B-B14F-4D97-AF65-F5344CB8AC3E}">
        <p14:creationId xmlns:p14="http://schemas.microsoft.com/office/powerpoint/2010/main" val="2021999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826B8-9EBE-9005-BA6F-A7458DD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AAB53-3724-AA36-65CA-6A253D07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557" y="2055535"/>
            <a:ext cx="7900987" cy="2772232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it-IT" sz="2700" dirty="0">
                <a:solidFill>
                  <a:srgbClr val="FF0000"/>
                </a:solidFill>
              </a:rPr>
              <a:t>LE RISORSE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it-IT" sz="2700" dirty="0">
                <a:solidFill>
                  <a:srgbClr val="FF0000"/>
                </a:solidFill>
              </a:rPr>
              <a:t>FSE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it-IT" sz="2700" dirty="0">
                <a:solidFill>
                  <a:srgbClr val="FF0000"/>
                </a:solidFill>
              </a:rPr>
              <a:t>FESR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it-IT" sz="2700" dirty="0">
                <a:solidFill>
                  <a:srgbClr val="FF0000"/>
                </a:solidFill>
              </a:rPr>
              <a:t> FSC 2021 2027 (totali, utilizzate e residue)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</a:pPr>
            <a:r>
              <a:rPr lang="it-IT" sz="2700" dirty="0">
                <a:solidFill>
                  <a:srgbClr val="FF0000"/>
                </a:solidFill>
              </a:rPr>
              <a:t>POC 2021 2027 (totali, utilizzate e residue)</a:t>
            </a:r>
          </a:p>
        </p:txBody>
      </p:sp>
    </p:spTree>
    <p:extLst>
      <p:ext uri="{BB962C8B-B14F-4D97-AF65-F5344CB8AC3E}">
        <p14:creationId xmlns:p14="http://schemas.microsoft.com/office/powerpoint/2010/main" val="1430859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02B101-625B-B218-065F-386112563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96" y="1047317"/>
            <a:ext cx="4042748" cy="40839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98EE87-C73A-E680-06AF-8C0619D83C3D}"/>
              </a:ext>
            </a:extLst>
          </p:cNvPr>
          <p:cNvSpPr txBox="1"/>
          <p:nvPr/>
        </p:nvSpPr>
        <p:spPr>
          <a:xfrm>
            <a:off x="148874" y="5237254"/>
            <a:ext cx="457478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50" dirty="0"/>
              <a:t>21° Rapporto Annuale Federculture 2025IMPRESA CULTURA- il turismo culturale in Italia: analisi, modelli e proposte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24DA27-53EB-134B-CF8C-9AC0900BC0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00"/>
          <a:stretch>
            <a:fillRect/>
          </a:stretch>
        </p:blipFill>
        <p:spPr>
          <a:xfrm>
            <a:off x="4572395" y="1047316"/>
            <a:ext cx="4619591" cy="43800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62DC876-EE0A-CAAE-A6A6-1052B4D7A7AE}"/>
              </a:ext>
            </a:extLst>
          </p:cNvPr>
          <p:cNvSpPr txBox="1"/>
          <p:nvPr/>
        </p:nvSpPr>
        <p:spPr>
          <a:xfrm>
            <a:off x="4619986" y="5552159"/>
            <a:ext cx="4572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050" dirty="0"/>
              <a:t>ISTAT, </a:t>
            </a:r>
            <a:r>
              <a:rPr lang="en-IT" sz="1050" i="1" dirty="0"/>
              <a:t>BES 2024 – Istruzione e formazione</a:t>
            </a:r>
            <a:r>
              <a:rPr lang="en-IT" sz="1050" dirty="0"/>
              <a:t>, dati 2024; confronto regionale elaborato dall'Ufficio Statistico Regione Puglia su dati ISTAT. </a:t>
            </a:r>
            <a:endParaRPr lang="en-IT" sz="1350" dirty="0"/>
          </a:p>
        </p:txBody>
      </p:sp>
    </p:spTree>
    <p:extLst>
      <p:ext uri="{BB962C8B-B14F-4D97-AF65-F5344CB8AC3E}">
        <p14:creationId xmlns:p14="http://schemas.microsoft.com/office/powerpoint/2010/main" val="2430354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165773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SOSTENERE LA CULTURA È </a:t>
            </a:r>
            <a:r>
              <a:rPr lang="it-IT" sz="2700" b="1" dirty="0">
                <a:solidFill>
                  <a:srgbClr val="C00000"/>
                </a:solidFill>
              </a:rPr>
              <a:t>RESPONSABILITÀ</a:t>
            </a:r>
            <a:r>
              <a:rPr lang="it-IT" sz="2700" b="1" dirty="0"/>
              <a:t> DI TUTTI</a:t>
            </a: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1" y="2559844"/>
            <a:ext cx="8052360" cy="2772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Prendere la scarsità come </a:t>
            </a:r>
            <a:r>
              <a:rPr lang="it-IT" b="1" dirty="0"/>
              <a:t>occasione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Alleanze</a:t>
            </a:r>
            <a:r>
              <a:rPr lang="it-IT" dirty="0"/>
              <a:t> locali tra istituzioni, associazioni, imprese, comunità</a:t>
            </a:r>
            <a:endParaRPr lang="en-IT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Cercare soluzioni </a:t>
            </a:r>
            <a:r>
              <a:rPr lang="it-IT" b="1" dirty="0"/>
              <a:t>collettive</a:t>
            </a:r>
            <a:r>
              <a:rPr lang="it-IT" dirty="0"/>
              <a:t>, non individuali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Usare </a:t>
            </a:r>
            <a:r>
              <a:rPr lang="it-IT" b="1" dirty="0"/>
              <a:t>bene</a:t>
            </a:r>
            <a:r>
              <a:rPr lang="it-IT" dirty="0"/>
              <a:t> le risorse pubbliche (e cercare tutte quelle non utilizzate)</a:t>
            </a:r>
            <a:endParaRPr lang="en-IT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Chi più riceve, più </a:t>
            </a:r>
            <a:r>
              <a:rPr lang="it-IT" b="1" dirty="0"/>
              <a:t>contribuisce</a:t>
            </a:r>
          </a:p>
        </p:txBody>
      </p:sp>
    </p:spTree>
    <p:extLst>
      <p:ext uri="{BB962C8B-B14F-4D97-AF65-F5344CB8AC3E}">
        <p14:creationId xmlns:p14="http://schemas.microsoft.com/office/powerpoint/2010/main" val="2828826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D72B-3015-07DB-8D40-9BEDFE78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4278D-49CC-63B1-48CD-103B5637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8" y="1425413"/>
            <a:ext cx="8279186" cy="604820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INIZIA UNA STAGIONE DI </a:t>
            </a:r>
            <a:r>
              <a:rPr lang="it-IT" sz="2700" b="1" dirty="0">
                <a:solidFill>
                  <a:srgbClr val="C00000"/>
                </a:solidFill>
              </a:rPr>
              <a:t>TRANSIZIONE</a:t>
            </a:r>
            <a:r>
              <a:rPr lang="it-IT" sz="2700" b="1" dirty="0"/>
              <a:t> </a:t>
            </a:r>
            <a:br>
              <a:rPr lang="it-IT" sz="2700" b="1" dirty="0"/>
            </a:br>
            <a:r>
              <a:rPr lang="it-IT" sz="2700" b="1" dirty="0"/>
              <a:t>(e sperimentazione) </a:t>
            </a:r>
            <a:endParaRPr lang="en-IT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DFE3D-E152-FAB9-FACE-075B95030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497"/>
            <a:ext cx="7912894" cy="2772232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it-IT" dirty="0"/>
              <a:t>Per prima cosa: 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Rispettare</a:t>
            </a:r>
            <a:r>
              <a:rPr lang="it-IT" dirty="0"/>
              <a:t> il lavoro fatto e i risultati raggiunti </a:t>
            </a:r>
            <a:endParaRPr lang="en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Monitorare e valutare</a:t>
            </a:r>
            <a:r>
              <a:rPr lang="it-IT" dirty="0"/>
              <a:t> le misure concluse e in corso</a:t>
            </a:r>
            <a:endParaRPr lang="en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Ascoltare</a:t>
            </a:r>
            <a:r>
              <a:rPr lang="it-IT" dirty="0"/>
              <a:t> e imparare dai punti di forza e di debolezza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b="1" dirty="0"/>
              <a:t> Sperimentare</a:t>
            </a:r>
            <a:r>
              <a:rPr lang="it-IT" dirty="0"/>
              <a:t> in vista della prossima programmazione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990774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6760-F64A-684B-303F-79947A738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DCF066-D6D5-F1D0-781A-74BFC0C092C8}"/>
              </a:ext>
            </a:extLst>
          </p:cNvPr>
          <p:cNvSpPr txBox="1"/>
          <p:nvPr/>
        </p:nvSpPr>
        <p:spPr>
          <a:xfrm>
            <a:off x="2832993" y="2937542"/>
            <a:ext cx="3478050" cy="9945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900"/>
              </a:spcAft>
            </a:pPr>
            <a:r>
              <a:rPr lang="it-IT" sz="2100" dirty="0"/>
              <a:t>3 PRIORITÀ</a:t>
            </a:r>
            <a:endParaRPr lang="en-IT" sz="2100" dirty="0"/>
          </a:p>
        </p:txBody>
      </p:sp>
    </p:spTree>
    <p:extLst>
      <p:ext uri="{BB962C8B-B14F-4D97-AF65-F5344CB8AC3E}">
        <p14:creationId xmlns:p14="http://schemas.microsoft.com/office/powerpoint/2010/main" val="641520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7912894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PRIORITÀ 1: UNA CULTURA DI </a:t>
            </a:r>
            <a:r>
              <a:rPr lang="it-IT" sz="2700" b="1" dirty="0">
                <a:solidFill>
                  <a:srgbClr val="C00000"/>
                </a:solidFill>
              </a:rPr>
              <a:t>PROSSIMITÀ</a:t>
            </a:r>
            <a:endParaRPr lang="en-IT" sz="2625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844"/>
            <a:ext cx="7976222" cy="313742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Spegnere gli schermi e tornare ad </a:t>
            </a:r>
            <a:r>
              <a:rPr lang="it-IT" sz="1950" b="1" dirty="0"/>
              <a:t>incontrarsi</a:t>
            </a:r>
            <a:r>
              <a:rPr lang="it-IT" sz="1950" dirty="0"/>
              <a:t> attraverso la cultura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In tutta la Puglia, avere spazi e servizi culturali a </a:t>
            </a:r>
            <a:r>
              <a:rPr lang="it-IT" sz="1950" b="1" dirty="0"/>
              <a:t>poca distanza </a:t>
            </a:r>
            <a:r>
              <a:rPr lang="it-IT" sz="1950" dirty="0"/>
              <a:t>da casa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Prendersi </a:t>
            </a:r>
            <a:r>
              <a:rPr lang="it-IT" sz="1950" b="1" dirty="0"/>
              <a:t>cura del patrimonio </a:t>
            </a:r>
            <a:r>
              <a:rPr lang="it-IT" sz="1950" dirty="0"/>
              <a:t>coinvolgendo scuole, università, comunità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Mettere in contatto gli ecosistemi culturali locali con le </a:t>
            </a:r>
            <a:r>
              <a:rPr lang="it-IT" sz="1950" b="1" dirty="0"/>
              <a:t>reti globali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Oltre ad investire in attrattività, anche </a:t>
            </a:r>
            <a:r>
              <a:rPr lang="it-IT" sz="1950" b="1" dirty="0"/>
              <a:t>restituire al territorio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sz="1950" dirty="0"/>
              <a:t> Investire in </a:t>
            </a:r>
            <a:r>
              <a:rPr lang="it-IT" sz="1950" b="1" dirty="0"/>
              <a:t>ricerca</a:t>
            </a:r>
            <a:r>
              <a:rPr lang="it-IT" sz="1950" dirty="0"/>
              <a:t>, contaminazioni, ibridazioni</a:t>
            </a:r>
          </a:p>
        </p:txBody>
      </p:sp>
    </p:spTree>
    <p:extLst>
      <p:ext uri="{BB962C8B-B14F-4D97-AF65-F5344CB8AC3E}">
        <p14:creationId xmlns:p14="http://schemas.microsoft.com/office/powerpoint/2010/main" val="1660148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7D88D-92C8-099E-BEAA-F31AB1FF0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DF877-C16C-8C44-FA6F-CE4CA3F16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165773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PRIORITÀ 2: RIDURRE L’</a:t>
            </a:r>
            <a:r>
              <a:rPr lang="it-IT" sz="2700" b="1" dirty="0">
                <a:solidFill>
                  <a:srgbClr val="C00000"/>
                </a:solidFill>
              </a:rPr>
              <a:t>INCERTEZZA</a:t>
            </a:r>
            <a:br>
              <a:rPr lang="it-IT" sz="2700" b="1" dirty="0"/>
            </a:br>
            <a:r>
              <a:rPr lang="it-IT" sz="2700" b="1" dirty="0"/>
              <a:t>che ricade sui più deboli e limita l’imprenditorialità</a:t>
            </a: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94904-1504-DCB3-4C0B-BA8627BE4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59844"/>
            <a:ext cx="7912894" cy="277223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Pagare</a:t>
            </a:r>
            <a:r>
              <a:rPr lang="it-IT" dirty="0"/>
              <a:t> al più presto beneficiari e fornitori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Aiutare chi è rimasto </a:t>
            </a:r>
            <a:r>
              <a:rPr lang="it-IT" b="1" dirty="0"/>
              <a:t>indietro</a:t>
            </a:r>
            <a:r>
              <a:rPr lang="it-IT" dirty="0"/>
              <a:t> (es. nelle rendicontazioni)</a:t>
            </a:r>
            <a:endParaRPr lang="en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Costruire dispositivi </a:t>
            </a:r>
            <a:r>
              <a:rPr lang="it-IT" b="1" dirty="0"/>
              <a:t>semplici</a:t>
            </a:r>
            <a:r>
              <a:rPr lang="it-IT" dirty="0"/>
              <a:t> per ridurre i costi della burocrazia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Comunicare e rispettare le </a:t>
            </a:r>
            <a:r>
              <a:rPr lang="it-IT" b="1" dirty="0"/>
              <a:t>scadenze</a:t>
            </a:r>
            <a:endParaRPr lang="en-IT" b="1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</a:t>
            </a:r>
            <a:r>
              <a:rPr lang="it-IT" b="1" dirty="0"/>
              <a:t>Prima</a:t>
            </a:r>
            <a:r>
              <a:rPr lang="it-IT" dirty="0"/>
              <a:t> bandi, </a:t>
            </a:r>
            <a:r>
              <a:rPr lang="it-IT" b="1" dirty="0"/>
              <a:t>poi</a:t>
            </a:r>
            <a:r>
              <a:rPr lang="it-IT" dirty="0"/>
              <a:t> esiti e </a:t>
            </a:r>
            <a:r>
              <a:rPr lang="it-IT" b="1" dirty="0"/>
              <a:t>poi</a:t>
            </a:r>
            <a:r>
              <a:rPr lang="it-IT" dirty="0"/>
              <a:t> progetti, per limitare l’indebitamento</a:t>
            </a:r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356286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9BD9D-AABD-B051-37E8-A4EF8D2AF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21D0-65C4-B5D5-24FF-7D37506F5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4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/>
              <a:t>PRIORITÀ 3: UN’ECONOMIA </a:t>
            </a:r>
            <a:r>
              <a:rPr lang="it-IT" sz="2700" b="1" dirty="0">
                <a:solidFill>
                  <a:srgbClr val="C00000"/>
                </a:solidFill>
              </a:rPr>
              <a:t>CIVILE</a:t>
            </a:r>
            <a:r>
              <a:rPr lang="it-IT" sz="2700" b="1" dirty="0"/>
              <a:t> DELLA CULTURA</a:t>
            </a: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A67FE-0ECA-F25B-342C-1F04E69B8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497"/>
            <a:ext cx="7976222" cy="3137426"/>
          </a:xfrm>
        </p:spPr>
        <p:txBody>
          <a:bodyPr>
            <a:noAutofit/>
          </a:bodyPr>
          <a:lstStyle/>
          <a:p>
            <a:pPr>
              <a:lnSpc>
                <a:spcPct val="122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sz="1950" dirty="0"/>
              <a:t> L’impresa culturale è «</a:t>
            </a:r>
            <a:r>
              <a:rPr lang="it-IT" sz="1950" b="1" dirty="0"/>
              <a:t>civile</a:t>
            </a:r>
            <a:r>
              <a:rPr lang="it-IT" sz="1950" dirty="0"/>
              <a:t>» quando è radicata sul territorio, genera autonomia, crea lavoro di buona qualità, restituisce alle comunità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sz="1950" dirty="0"/>
              <a:t> La </a:t>
            </a:r>
            <a:r>
              <a:rPr lang="it-IT" sz="1950" b="1" dirty="0"/>
              <a:t>varietà</a:t>
            </a:r>
            <a:r>
              <a:rPr lang="it-IT" sz="1950" dirty="0"/>
              <a:t> (di dimensioni, età, forme giuridiche) è un punto di forza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sz="1950" dirty="0"/>
              <a:t> Non grandi vs piccoli, profit vs non profit, esordienti vs esperti: accompagnare le </a:t>
            </a:r>
            <a:r>
              <a:rPr lang="it-IT" sz="1950" b="1" dirty="0"/>
              <a:t>trasformazioni</a:t>
            </a:r>
          </a:p>
          <a:p>
            <a:pPr>
              <a:lnSpc>
                <a:spcPct val="122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sz="1950" dirty="0"/>
              <a:t> Senza </a:t>
            </a:r>
            <a:r>
              <a:rPr lang="it-IT" sz="1950" b="1" dirty="0"/>
              <a:t>nuovi attori</a:t>
            </a:r>
            <a:r>
              <a:rPr lang="it-IT" sz="1950" dirty="0"/>
              <a:t>, l’economia della cultura non ha futuro</a:t>
            </a:r>
          </a:p>
        </p:txBody>
      </p:sp>
    </p:spTree>
    <p:extLst>
      <p:ext uri="{BB962C8B-B14F-4D97-AF65-F5344CB8AC3E}">
        <p14:creationId xmlns:p14="http://schemas.microsoft.com/office/powerpoint/2010/main" val="1949630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0090DF-076C-A01B-B769-EFBC3D4AB55E}"/>
              </a:ext>
            </a:extLst>
          </p:cNvPr>
          <p:cNvSpPr txBox="1"/>
          <p:nvPr/>
        </p:nvSpPr>
        <p:spPr>
          <a:xfrm>
            <a:off x="2643953" y="2937542"/>
            <a:ext cx="3856095" cy="9945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ctr">
              <a:spcAft>
                <a:spcPts val="900"/>
              </a:spcAft>
            </a:pPr>
            <a:r>
              <a:rPr lang="it-IT" sz="2100" dirty="0"/>
              <a:t>12 COSE DA FARE,</a:t>
            </a:r>
          </a:p>
          <a:p>
            <a:pPr algn="ctr">
              <a:spcAft>
                <a:spcPts val="900"/>
              </a:spcAft>
            </a:pPr>
            <a:r>
              <a:rPr lang="it-IT" sz="2100" dirty="0"/>
              <a:t>PER COMINCIARE</a:t>
            </a:r>
            <a:endParaRPr lang="en-IT" sz="2100" dirty="0"/>
          </a:p>
        </p:txBody>
      </p:sp>
    </p:spTree>
    <p:extLst>
      <p:ext uri="{BB962C8B-B14F-4D97-AF65-F5344CB8AC3E}">
        <p14:creationId xmlns:p14="http://schemas.microsoft.com/office/powerpoint/2010/main" val="291911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C62F-DA56-7EE4-9EA5-6815D3600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29552-2AF1-BC05-0FB5-24310952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#1 </a:t>
            </a:r>
            <a:r>
              <a:rPr lang="it-IT" sz="2700" b="1" dirty="0"/>
              <a:t>APPROVARE LA LEGGE SULLE </a:t>
            </a:r>
            <a:r>
              <a:rPr lang="en-IT" sz="2700" b="1" dirty="0"/>
              <a:t>ATTIVITÀ CULTURALI, CREATIVE E DELLO SPETTACOLO</a:t>
            </a:r>
            <a:br>
              <a:rPr lang="en-IT" dirty="0"/>
            </a:b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7575A-DFE0-E931-2E12-7260C1C16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844"/>
            <a:ext cx="7912894" cy="277223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Valorizzare il lavoro preparatorio realizzato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Allineare la legge con il programma di mandato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Più obiettivi, meno organismi, più apertura, meno struttura</a:t>
            </a:r>
            <a:endParaRPr lang="en-IT" dirty="0"/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en-IT" dirty="0"/>
              <a:t> Dedicare un’alta norma alla tutela e valorizzazione del patrimonio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en-IT" dirty="0"/>
              <a:t> Obiettivo: approvare il Disegno di Legge in Giunta entro il 2026</a:t>
            </a:r>
          </a:p>
        </p:txBody>
      </p:sp>
    </p:spTree>
    <p:extLst>
      <p:ext uri="{BB962C8B-B14F-4D97-AF65-F5344CB8AC3E}">
        <p14:creationId xmlns:p14="http://schemas.microsoft.com/office/powerpoint/2010/main" val="865693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AA051-247A-8E58-2CCD-465A4F855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D66D1-B2F1-6B2C-91C6-ECF8A746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52926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#2 </a:t>
            </a:r>
            <a:r>
              <a:rPr lang="it-IT" sz="2700" b="1" dirty="0"/>
              <a:t>APPROVARE UN TESTO UNICO SUL PATRIMONIO E I BENI CULTURALI MATERIALI E IMMATERIALI</a:t>
            </a:r>
            <a:br>
              <a:rPr lang="en-IT" dirty="0"/>
            </a:b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4E5A5-9F0C-DE5D-D684-0807EF6A0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59497"/>
            <a:ext cx="8089635" cy="277223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Allineare la legislazione regionale, nazionale, europea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Mettere ordine dopo 15 anni di frammentazione normativa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Convenzione di Faro e protocollo sulla cura dei luoghi (Anci e Upi)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Diffondere pratiche di gestione collaborativa (PSPP)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Obiettivo: </a:t>
            </a:r>
            <a:r>
              <a:rPr lang="en-IT" dirty="0"/>
              <a:t>approvare il Disegno di Legge in Giunta entro giugno 2027</a:t>
            </a:r>
          </a:p>
        </p:txBody>
      </p:sp>
    </p:spTree>
    <p:extLst>
      <p:ext uri="{BB962C8B-B14F-4D97-AF65-F5344CB8AC3E}">
        <p14:creationId xmlns:p14="http://schemas.microsoft.com/office/powerpoint/2010/main" val="3462448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52CB6-692E-0170-D4AF-D7F6D107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2E3ED-00BB-1D34-8DC2-76F7D9B19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#3 </a:t>
            </a:r>
            <a:r>
              <a:rPr lang="it-IT" sz="2700" b="1" dirty="0"/>
              <a:t>DAGLI ATTRATTORI TURISTICI ALLE INFRASTRUTTURE CULTURALI DI PROSSIMITÀ</a:t>
            </a:r>
            <a:br>
              <a:rPr lang="en-IT" dirty="0"/>
            </a:b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B96FC-7E7C-009E-70AA-8D1A22AA3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2" y="2569259"/>
            <a:ext cx="8089635" cy="2772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Un nuovo bando in pubblicazione a novembre 2026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26 milioni di euro + 12 per la provincia di Taranto (JTF)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Obiettivo: investire su spazi culturali privati o pubblici in concessione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Supportare gli investimenti anche delle piccole realtà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350"/>
              </a:spcAft>
              <a:buFont typeface="Wingdings" pitchFamily="2" charset="2"/>
              <a:buChar char="ü"/>
            </a:pPr>
            <a:r>
              <a:rPr lang="it-IT" dirty="0"/>
              <a:t> Confinanziamento crescente al crescere del contributo richiesto</a:t>
            </a:r>
          </a:p>
        </p:txBody>
      </p:sp>
    </p:spTree>
    <p:extLst>
      <p:ext uri="{BB962C8B-B14F-4D97-AF65-F5344CB8AC3E}">
        <p14:creationId xmlns:p14="http://schemas.microsoft.com/office/powerpoint/2010/main" val="31883408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D4769-D84B-37D2-C5A9-F9C95D04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8552-3ACE-B9F1-F854-B650DCFA7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#4 </a:t>
            </a:r>
            <a:r>
              <a:rPr lang="it-IT" sz="2700" b="1" dirty="0"/>
              <a:t>WELFARE CULTURALE = VIVERE LA CULTURA INSIEME ALLE ALTRE PERSONE</a:t>
            </a:r>
            <a:br>
              <a:rPr lang="en-IT" dirty="0"/>
            </a:b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A0DED-AC75-D688-7172-AC3909853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60" y="2559844"/>
            <a:ext cx="8089635" cy="2772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Bando da 20 (+10) milioni di euro in pubblicazione a novembre 2026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Obiettivo: incentivare la fruizione e la produzione collettiva di cultura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Aperto ad Enti locali, ETS, imprese culturali e creative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Priorità ai luoghi fisici e alle attività continuative a bassa soglia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Finanziare progetti che si basano su processi già avviati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Accesso a sportello con colloqui</a:t>
            </a:r>
          </a:p>
        </p:txBody>
      </p:sp>
    </p:spTree>
    <p:extLst>
      <p:ext uri="{BB962C8B-B14F-4D97-AF65-F5344CB8AC3E}">
        <p14:creationId xmlns:p14="http://schemas.microsoft.com/office/powerpoint/2010/main" val="1892803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99A0-8D41-F816-D71C-37E42FA2F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7E1C-2436-278A-2FFA-1EAECE94E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#5 </a:t>
            </a:r>
            <a:r>
              <a:rPr lang="it-IT" sz="2700" b="1" dirty="0"/>
              <a:t>SOSTENERE LA COMUNICAZIONE DEI GRANDI EVENTI CULTURALI ma solo se…</a:t>
            </a:r>
            <a:br>
              <a:rPr lang="en-IT" dirty="0"/>
            </a:b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A5BA9-B7D0-4A48-B6E1-FB0BE0FBA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60" y="2559844"/>
            <a:ext cx="8089635" cy="268366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generano investimenti significativi sul territorio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coinvolgono fornitori e maestranze locali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rispettano i diritti e generano lavoro di buona qualità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sono coerenti con la strategia regionale sull’attrattività e l’internazionalizzazione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4 milioni di euro per il primo e secondo semestre 2027</a:t>
            </a:r>
          </a:p>
        </p:txBody>
      </p:sp>
    </p:spTree>
    <p:extLst>
      <p:ext uri="{BB962C8B-B14F-4D97-AF65-F5344CB8AC3E}">
        <p14:creationId xmlns:p14="http://schemas.microsoft.com/office/powerpoint/2010/main" val="831962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917DC-E0C4-3C5E-F2CE-E775333F8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4741-A004-5786-8656-364B695EB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20" y="1425362"/>
            <a:ext cx="7220659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#6 </a:t>
            </a:r>
            <a:r>
              <a:rPr lang="it-IT" sz="2700" b="1" dirty="0"/>
              <a:t>UN FONDO PER IL NON PROFIT CULTURALE E LE «STAGIONI» DEGLI ENTI LOCALI</a:t>
            </a:r>
            <a:endParaRPr lang="en-IT" sz="2625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73F6-15B4-7B04-36E9-51AE3DFB4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333" y="2559497"/>
            <a:ext cx="7987904" cy="277223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Un nuovo bando per il 2026 e 2027 in pubblicazione a ottobre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3,8 milioni di euro 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3 finestre per candidarsi: ottobre; gennaio; luglio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Copertura fino al 60% dei costi (o </a:t>
            </a:r>
            <a:r>
              <a:rPr lang="it-IT" dirty="0" err="1"/>
              <a:t>decifit</a:t>
            </a:r>
            <a:r>
              <a:rPr lang="it-IT" dirty="0"/>
              <a:t> di valore inferiore)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Attività artistiche, culturali, di tradizione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Bando in uscita a ottobre 2026</a:t>
            </a:r>
          </a:p>
        </p:txBody>
      </p:sp>
    </p:spTree>
    <p:extLst>
      <p:ext uri="{BB962C8B-B14F-4D97-AF65-F5344CB8AC3E}">
        <p14:creationId xmlns:p14="http://schemas.microsoft.com/office/powerpoint/2010/main" val="8087524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DFFFC-7B23-B326-A55F-C770289EC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C16E982-AE51-9BFB-63C2-123628AF3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8" y="1425362"/>
            <a:ext cx="8354795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#7</a:t>
            </a:r>
            <a:r>
              <a:rPr lang="it-IT" sz="2700" b="1" dirty="0"/>
              <a:t> RIFINANZIARE LE LEGGI SULLA CULTURA DI BASE E INNOVARE LE MODALITÀ DI ATTUAZIONE</a:t>
            </a:r>
            <a:endParaRPr lang="en-IT" sz="2625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F7268E2-322E-337B-8925-95ED7ADC8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59844"/>
            <a:ext cx="7987904" cy="2772232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Rifinanziamento della legge regionale sulle orchestre giovanili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Rifinanziamento delle legge regionale sulle bande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Riattivazione delle iniziative a sostegno della lettura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Font typeface="Wingdings" pitchFamily="2" charset="2"/>
              <a:buChar char="ü"/>
            </a:pPr>
            <a:r>
              <a:rPr lang="it-IT" dirty="0"/>
              <a:t> Progettare nuove iniziative a sostegno delle librerie indipendenti</a:t>
            </a:r>
          </a:p>
        </p:txBody>
      </p:sp>
    </p:spTree>
    <p:extLst>
      <p:ext uri="{BB962C8B-B14F-4D97-AF65-F5344CB8AC3E}">
        <p14:creationId xmlns:p14="http://schemas.microsoft.com/office/powerpoint/2010/main" val="79910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912D5-8C95-99E0-458C-504D42EC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5D7A418-6966-DB0A-42F7-C35C48A9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19" y="1425362"/>
            <a:ext cx="8089635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#8</a:t>
            </a:r>
            <a:r>
              <a:rPr lang="it-IT" sz="2700" b="1" dirty="0"/>
              <a:t> MUSICA E CINEMA: FAR RIPARTIRE LE AZIONI DI SOSTEGNO AGLI OPERATORI</a:t>
            </a:r>
            <a:endParaRPr lang="en-IT" sz="2625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580F57-7667-89FE-1C5E-4F4D9A04F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920" y="2559844"/>
            <a:ext cx="4045081" cy="27722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APULIA DEVELOPMENT FILM FUND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aiuti a copertura dei costi di sviluppo delle opere audiovisive - € 400.000 annui per il triennio 2026 2028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APULIA HOSPITALITY FILM FUND 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rimborso delle spese di ospitalità per le produzioni non beneficiarie del Film Fund - € 300.000 annui per il triennio 2026 2028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APULIA THEATRICAL FUND</a:t>
            </a:r>
          </a:p>
          <a:p>
            <a:pPr marL="0" indent="0">
              <a:buNone/>
            </a:pPr>
            <a:r>
              <a:rPr lang="en-IT" sz="1500" dirty="0">
                <a:solidFill>
                  <a:srgbClr val="C00000"/>
                </a:solidFill>
              </a:rPr>
              <a:t>sostegno all’esercizio cinematografico attraverso servizi di programmazione e iniziative di sviluppo del pubblico - €  500.000 per il triennio 2026 2028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lang="it-IT" sz="1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157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19139-96D7-209D-BF09-EE4B47918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6610018-795C-3D41-170A-E456B629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20" y="1425362"/>
            <a:ext cx="8089634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#9</a:t>
            </a:r>
            <a:r>
              <a:rPr lang="it-IT" sz="2700" b="1" dirty="0"/>
              <a:t> SEGUIRE I CANTIERI, APRIRE GLI SPAZI, TENERLI APERTI</a:t>
            </a:r>
            <a:endParaRPr lang="en-IT" sz="2625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5DBA60-D537-3676-D8B4-F8505600C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59844"/>
            <a:ext cx="7987904" cy="2772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La Magna Capitana di Foggia, tra le più grandi del Mezzogiorno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La Rossani di Bari come centro culturale su lettura e conoscenza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Riattivare il Kursaal Santalucia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Aprire tutte le biblioteche di pubblica lettura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Mappatura e trasparenza sugli interventi finanziati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Aiutare i comuni ad aprire gli spazi realizzati e poi chiusi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Creare comunità di operatrici e operatori </a:t>
            </a:r>
          </a:p>
        </p:txBody>
      </p:sp>
    </p:spTree>
    <p:extLst>
      <p:ext uri="{BB962C8B-B14F-4D97-AF65-F5344CB8AC3E}">
        <p14:creationId xmlns:p14="http://schemas.microsoft.com/office/powerpoint/2010/main" val="2410060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69F14-CD45-B285-298D-ABED0D0C4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0BD4728-91AF-3A3B-A275-5504AB5C2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20" y="1425362"/>
            <a:ext cx="8089634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#10</a:t>
            </a:r>
            <a:r>
              <a:rPr lang="it-IT" sz="2700" b="1" dirty="0"/>
              <a:t> SEI GIORNATE A NOVEMBRE, A TARANTO, PER DISCUTERE CON «TUTTA LA CULTURA» DELLA PUGLIA</a:t>
            </a:r>
            <a:endParaRPr lang="en-IT" sz="2625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8A7424-B839-6875-9A02-40E6E25B6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59844"/>
            <a:ext cx="7987904" cy="277223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Tutta la musica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 Tutto il teatro e la danza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Tutta la lettura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Tutto il cinema e l’audiovisivo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Tutte le arti visive e performative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50"/>
              </a:spcAft>
              <a:buFont typeface="Wingdings" pitchFamily="2" charset="2"/>
              <a:buChar char="ü"/>
            </a:pPr>
            <a:r>
              <a:rPr lang="it-IT" dirty="0"/>
              <a:t> Tutto il patrimonio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077F2C-D50E-BF80-928B-D600C11A3588}"/>
              </a:ext>
            </a:extLst>
          </p:cNvPr>
          <p:cNvSpPr/>
          <p:nvPr/>
        </p:nvSpPr>
        <p:spPr>
          <a:xfrm>
            <a:off x="6084180" y="3088759"/>
            <a:ext cx="1928030" cy="19280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T" sz="1350" b="1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139252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2C133-0DBC-A0AC-A9C9-3B3A8802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5C6B2D3-1106-1286-285D-77340BEC9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920" y="1425362"/>
            <a:ext cx="8089634" cy="83169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2700" b="1" dirty="0">
                <a:solidFill>
                  <a:srgbClr val="C00000"/>
                </a:solidFill>
              </a:rPr>
              <a:t>RIEPILOGO. </a:t>
            </a:r>
            <a:r>
              <a:rPr lang="it-IT" sz="2700" b="1" dirty="0"/>
              <a:t>LE AZIONI E LE RISORSE</a:t>
            </a:r>
            <a:endParaRPr lang="en-IT" sz="2625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00FC1E-9FD6-B4CE-88A4-CF186DB24573}"/>
              </a:ext>
            </a:extLst>
          </p:cNvPr>
          <p:cNvSpPr txBox="1"/>
          <p:nvPr/>
        </p:nvSpPr>
        <p:spPr>
          <a:xfrm>
            <a:off x="533824" y="2140565"/>
            <a:ext cx="8089634" cy="4736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LEGGE SULLE ATTIVITÀ CULTURALI, CREATIVE E DELLO SPETTACOLO </a:t>
            </a:r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TESTO UNICO SUL PATRIMONIO E I BENI CULTURALI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BANDO INFRASTRUTTURE CULTURALI DI PROSSIMITÀ				€ 32.000.000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BANDO WELFARE CULTURALE						</a:t>
            </a:r>
            <a:r>
              <a:rPr lang="en-IT" sz="1500">
                <a:latin typeface="Titillium" pitchFamily="2" charset="77"/>
              </a:rPr>
              <a:t>€ 30.000.000</a:t>
            </a:r>
            <a:endParaRPr lang="en-IT" sz="1500" dirty="0">
              <a:latin typeface="Titillium" pitchFamily="2" charset="77"/>
            </a:endParaRP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BANDO GRANDI EVENTI 							€ 4.000.000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FONDO PER IL NON PROFIT CULTURALE E GLI ENTI LOCALI			€ 3.600.000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LEGGI SULLA CULTURA DI BASE						</a:t>
            </a:r>
            <a:r>
              <a:rPr lang="en-IT" sz="1500" dirty="0">
                <a:solidFill>
                  <a:srgbClr val="C00000"/>
                </a:solidFill>
                <a:latin typeface="Titillium" pitchFamily="2" charset="77"/>
              </a:rPr>
              <a:t>€ XXX.XXX</a:t>
            </a:r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AZIONI DI SOSTEGNO AGLI OPERATORI DELLA MUSICA E DEL CINEMA		</a:t>
            </a:r>
            <a:r>
              <a:rPr lang="en-IT" sz="1500" dirty="0">
                <a:solidFill>
                  <a:srgbClr val="C00000"/>
                </a:solidFill>
                <a:latin typeface="Titillium" pitchFamily="2" charset="77"/>
              </a:rPr>
              <a:t>€ XXX.XXX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APERTURA SPAZI E MONITORAGGIO CANTIERI</a:t>
            </a:r>
          </a:p>
          <a:p>
            <a:pPr marL="342900" indent="-342900">
              <a:lnSpc>
                <a:spcPct val="120000"/>
              </a:lnSpc>
              <a:buClr>
                <a:srgbClr val="C00000"/>
              </a:buClr>
              <a:buFont typeface="+mj-lt"/>
              <a:buAutoNum type="arabicPeriod"/>
            </a:pPr>
            <a:r>
              <a:rPr lang="en-IT" sz="1500" dirty="0">
                <a:latin typeface="Titillium" pitchFamily="2" charset="77"/>
              </a:rPr>
              <a:t>SEI GIORNATE PER DISCUTERE CON «TUTTA LA CULTURA» DELLA PUGLIA</a:t>
            </a:r>
          </a:p>
        </p:txBody>
      </p:sp>
    </p:spTree>
    <p:extLst>
      <p:ext uri="{BB962C8B-B14F-4D97-AF65-F5344CB8AC3E}">
        <p14:creationId xmlns:p14="http://schemas.microsoft.com/office/powerpoint/2010/main" val="2908110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4768E-899F-836A-9C0C-287247213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F390837-8187-6C64-BDFB-3198A827C5B7}"/>
              </a:ext>
            </a:extLst>
          </p:cNvPr>
          <p:cNvSpPr txBox="1"/>
          <p:nvPr/>
        </p:nvSpPr>
        <p:spPr>
          <a:xfrm>
            <a:off x="942769" y="2351919"/>
            <a:ext cx="7258464" cy="4158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latin typeface="Titillium" pitchFamily="2" charset="77"/>
              </a:defRPr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latin typeface="Titillium" pitchFamily="2" charset="77"/>
              </a:defRPr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latin typeface="Titillium" pitchFamily="2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GB" sz="1500" dirty="0"/>
              <a:t>«In un tempo di </a:t>
            </a:r>
            <a:r>
              <a:rPr lang="en-GB" sz="1500" dirty="0" err="1"/>
              <a:t>risorse</a:t>
            </a:r>
            <a:r>
              <a:rPr lang="en-GB" sz="1500" dirty="0"/>
              <a:t> </a:t>
            </a:r>
            <a:r>
              <a:rPr lang="en-GB" sz="1500" dirty="0" err="1"/>
              <a:t>scarse</a:t>
            </a:r>
            <a:r>
              <a:rPr lang="en-GB" sz="1500" dirty="0"/>
              <a:t>, </a:t>
            </a:r>
            <a:r>
              <a:rPr lang="en-GB" sz="1500" dirty="0" err="1"/>
              <a:t>occorre</a:t>
            </a:r>
            <a:r>
              <a:rPr lang="en-GB" sz="1500" dirty="0"/>
              <a:t> </a:t>
            </a:r>
            <a:r>
              <a:rPr lang="en-GB" sz="1500" dirty="0" err="1"/>
              <a:t>cambiare</a:t>
            </a:r>
            <a:r>
              <a:rPr lang="en-GB" sz="1500" dirty="0"/>
              <a:t> la </a:t>
            </a:r>
            <a:r>
              <a:rPr lang="en-GB" sz="1500" dirty="0" err="1"/>
              <a:t>missione</a:t>
            </a:r>
            <a:r>
              <a:rPr lang="en-GB" sz="1500" dirty="0"/>
              <a:t> della </a:t>
            </a:r>
            <a:r>
              <a:rPr lang="en-GB" sz="1500" dirty="0" err="1"/>
              <a:t>politica</a:t>
            </a:r>
            <a:r>
              <a:rPr lang="en-GB" sz="1500" dirty="0"/>
              <a:t>: da </a:t>
            </a:r>
            <a:r>
              <a:rPr lang="en-GB" sz="1500" dirty="0" err="1"/>
              <a:t>attività</a:t>
            </a:r>
            <a:r>
              <a:rPr lang="en-GB" sz="1500" dirty="0"/>
              <a:t> di </a:t>
            </a:r>
            <a:r>
              <a:rPr lang="en-GB" sz="1500" dirty="0" err="1"/>
              <a:t>ridistribuzione</a:t>
            </a:r>
            <a:r>
              <a:rPr lang="en-GB" sz="1500" dirty="0"/>
              <a:t> delle </a:t>
            </a:r>
            <a:r>
              <a:rPr lang="en-GB" sz="1500" dirty="0" err="1"/>
              <a:t>limitate</a:t>
            </a:r>
            <a:r>
              <a:rPr lang="en-GB" sz="1500" dirty="0"/>
              <a:t> </a:t>
            </a:r>
            <a:r>
              <a:rPr lang="en-GB" sz="1500" dirty="0" err="1"/>
              <a:t>risorse</a:t>
            </a:r>
            <a:r>
              <a:rPr lang="en-GB" sz="1500" dirty="0"/>
              <a:t> </a:t>
            </a:r>
            <a:r>
              <a:rPr lang="en-GB" sz="1500" dirty="0" err="1"/>
              <a:t>pubbliche</a:t>
            </a:r>
            <a:r>
              <a:rPr lang="en-GB" sz="1500" dirty="0"/>
              <a:t> a </a:t>
            </a:r>
            <a:r>
              <a:rPr lang="en-GB" sz="1500" dirty="0" err="1"/>
              <a:t>processo</a:t>
            </a:r>
            <a:r>
              <a:rPr lang="en-GB" sz="1500" dirty="0"/>
              <a:t> continuo di </a:t>
            </a:r>
            <a:r>
              <a:rPr lang="en-GB" sz="1500" dirty="0" err="1"/>
              <a:t>attivazione</a:t>
            </a:r>
            <a:r>
              <a:rPr lang="en-GB" sz="1500" dirty="0"/>
              <a:t> delle </a:t>
            </a:r>
            <a:r>
              <a:rPr lang="en-GB" sz="1500" dirty="0" err="1"/>
              <a:t>vaste</a:t>
            </a:r>
            <a:r>
              <a:rPr lang="en-GB" sz="1500" dirty="0"/>
              <a:t> </a:t>
            </a:r>
            <a:r>
              <a:rPr lang="en-GB" sz="1500" dirty="0" err="1"/>
              <a:t>risorse</a:t>
            </a:r>
            <a:r>
              <a:rPr lang="en-GB" sz="1500" dirty="0"/>
              <a:t> </a:t>
            </a:r>
            <a:r>
              <a:rPr lang="en-GB" sz="1500" dirty="0" err="1"/>
              <a:t>sociali</a:t>
            </a:r>
            <a:r>
              <a:rPr lang="en-GB" sz="1500" dirty="0"/>
              <a:t>. </a:t>
            </a:r>
          </a:p>
          <a:p>
            <a:r>
              <a:rPr lang="en-GB" sz="1500" dirty="0"/>
              <a:t>Anzi </a:t>
            </a:r>
            <a:r>
              <a:rPr lang="en-GB" sz="1500" dirty="0" err="1"/>
              <a:t>diciamolo</a:t>
            </a:r>
            <a:r>
              <a:rPr lang="en-GB" sz="1500" dirty="0"/>
              <a:t> </a:t>
            </a:r>
            <a:r>
              <a:rPr lang="en-GB" sz="1500" dirty="0" err="1"/>
              <a:t>meglio</a:t>
            </a:r>
            <a:r>
              <a:rPr lang="en-GB" sz="1500" dirty="0"/>
              <a:t>: </a:t>
            </a:r>
            <a:r>
              <a:rPr lang="en-GB" sz="1500" dirty="0" err="1"/>
              <a:t>usare</a:t>
            </a:r>
            <a:r>
              <a:rPr lang="en-GB" sz="1500" dirty="0"/>
              <a:t> le </a:t>
            </a:r>
            <a:r>
              <a:rPr lang="en-GB" sz="1500" dirty="0" err="1"/>
              <a:t>risorse</a:t>
            </a:r>
            <a:r>
              <a:rPr lang="en-GB" sz="1500" dirty="0"/>
              <a:t> </a:t>
            </a:r>
            <a:r>
              <a:rPr lang="en-GB" sz="1500" dirty="0" err="1"/>
              <a:t>pubbliche</a:t>
            </a:r>
            <a:r>
              <a:rPr lang="en-GB" sz="1500" dirty="0"/>
              <a:t>, </a:t>
            </a:r>
            <a:r>
              <a:rPr lang="en-GB" sz="1500" dirty="0" err="1"/>
              <a:t>limitate</a:t>
            </a:r>
            <a:r>
              <a:rPr lang="en-GB" sz="1500" dirty="0"/>
              <a:t> e </a:t>
            </a:r>
            <a:r>
              <a:rPr lang="en-GB" sz="1500" dirty="0" err="1"/>
              <a:t>insufficienti</a:t>
            </a:r>
            <a:r>
              <a:rPr lang="en-GB" sz="1500" dirty="0"/>
              <a:t>, come leva per </a:t>
            </a:r>
            <a:r>
              <a:rPr lang="en-GB" sz="1500" dirty="0" err="1"/>
              <a:t>mobilitare</a:t>
            </a:r>
            <a:r>
              <a:rPr lang="en-GB" sz="1500" dirty="0"/>
              <a:t> il </a:t>
            </a:r>
            <a:r>
              <a:rPr lang="en-GB" sz="1500" dirty="0" err="1"/>
              <a:t>diffuso</a:t>
            </a:r>
            <a:r>
              <a:rPr lang="en-GB" sz="1500" dirty="0"/>
              <a:t> </a:t>
            </a:r>
            <a:r>
              <a:rPr lang="en-GB" sz="1500" dirty="0" err="1"/>
              <a:t>patrimonio</a:t>
            </a:r>
            <a:r>
              <a:rPr lang="en-GB" sz="1500" dirty="0"/>
              <a:t> di </a:t>
            </a:r>
            <a:r>
              <a:rPr lang="en-GB" sz="1500" dirty="0" err="1"/>
              <a:t>risorse</a:t>
            </a:r>
            <a:r>
              <a:rPr lang="en-GB" sz="1500" dirty="0"/>
              <a:t> </a:t>
            </a:r>
            <a:r>
              <a:rPr lang="en-GB" sz="1500" dirty="0" err="1"/>
              <a:t>latenti</a:t>
            </a:r>
            <a:r>
              <a:rPr lang="en-GB" sz="1500" dirty="0"/>
              <a:t> </a:t>
            </a:r>
            <a:r>
              <a:rPr lang="en-GB" sz="1500" dirty="0" err="1"/>
              <a:t>che</a:t>
            </a:r>
            <a:r>
              <a:rPr lang="en-GB" sz="1500" dirty="0"/>
              <a:t> </a:t>
            </a:r>
            <a:r>
              <a:rPr lang="en-GB" sz="1500" dirty="0" err="1"/>
              <a:t>giacciono</a:t>
            </a:r>
            <a:r>
              <a:rPr lang="en-GB" sz="1500" dirty="0"/>
              <a:t> </a:t>
            </a:r>
            <a:r>
              <a:rPr lang="en-GB" sz="1500" dirty="0" err="1"/>
              <a:t>sottopelle</a:t>
            </a:r>
            <a:r>
              <a:rPr lang="en-GB" sz="1500" dirty="0"/>
              <a:t> </a:t>
            </a:r>
            <a:r>
              <a:rPr lang="en-GB" sz="1500" dirty="0" err="1"/>
              <a:t>nella</a:t>
            </a:r>
            <a:r>
              <a:rPr lang="en-GB" sz="1500" dirty="0"/>
              <a:t> </a:t>
            </a:r>
            <a:r>
              <a:rPr lang="en-GB" sz="1500" dirty="0" err="1"/>
              <a:t>comunità</a:t>
            </a:r>
            <a:r>
              <a:rPr lang="en-GB" sz="1500" dirty="0"/>
              <a:t>.»</a:t>
            </a:r>
          </a:p>
          <a:p>
            <a:pPr algn="r"/>
            <a:r>
              <a:rPr lang="en-GB" sz="1500" dirty="0"/>
              <a:t>G. Minervini</a:t>
            </a:r>
            <a:endParaRPr lang="en-IT" sz="1500" dirty="0"/>
          </a:p>
        </p:txBody>
      </p:sp>
    </p:spTree>
    <p:extLst>
      <p:ext uri="{BB962C8B-B14F-4D97-AF65-F5344CB8AC3E}">
        <p14:creationId xmlns:p14="http://schemas.microsoft.com/office/powerpoint/2010/main" val="3926242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7838</TotalTime>
  <Words>1962</Words>
  <Application>Microsoft Office PowerPoint</Application>
  <PresentationFormat>Presentazione su schermo (4:3)</PresentationFormat>
  <Paragraphs>187</Paragraphs>
  <Slides>36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43" baseType="lpstr">
      <vt:lpstr>Aptos</vt:lpstr>
      <vt:lpstr>Aptos Display</vt:lpstr>
      <vt:lpstr>Arial</vt:lpstr>
      <vt:lpstr>Titillium</vt:lpstr>
      <vt:lpstr>Titillium Bd</vt:lpstr>
      <vt:lpstr>Wingdings</vt:lpstr>
      <vt:lpstr>Office Theme</vt:lpstr>
      <vt:lpstr>  In PUGLIA     la CULTURA       è di TUTTI</vt:lpstr>
      <vt:lpstr>Presentazione standard di PowerPoint</vt:lpstr>
      <vt:lpstr>Presentazione standard di PowerPoint</vt:lpstr>
      <vt:lpstr>LA CULTURA È PER TUTTI</vt:lpstr>
      <vt:lpstr>LA CULTURA È FATTA DA TUTTI (e tutti i giorni)  </vt:lpstr>
      <vt:lpstr>UN NUOVO FILO ROSSO</vt:lpstr>
      <vt:lpstr>LA CULTURA RIGUARDA IL FUTURO DI TUTTI (e viceversa)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SOSTENERE LA CULTURA È RESPONSABILITÀ DI TUTTI</vt:lpstr>
      <vt:lpstr>INIZIA UNA STAGIONE DI TRANSIZIONE  (e sperimentazione) </vt:lpstr>
      <vt:lpstr>Presentazione standard di PowerPoint</vt:lpstr>
      <vt:lpstr>PRIORITÀ 1: UNA CULTURA DI PROSSIMITÀ</vt:lpstr>
      <vt:lpstr>PRIORITÀ 2: RIDURRE L’INCERTEZZA che ricade sui più deboli e limita l’imprenditorialità</vt:lpstr>
      <vt:lpstr>PRIORITÀ 3: UN’ECONOMIA CIVILE DELLA CULTURA</vt:lpstr>
      <vt:lpstr>Presentazione standard di PowerPoint</vt:lpstr>
      <vt:lpstr>#1 APPROVARE LA LEGGE SULLE ATTIVITÀ CULTURALI, CREATIVE E DELLO SPETTACOLO </vt:lpstr>
      <vt:lpstr>#2 APPROVARE UN TESTO UNICO SUL PATRIMONIO E I BENI CULTURALI MATERIALI E IMMATERIALI </vt:lpstr>
      <vt:lpstr>#3 DAGLI ATTRATTORI TURISTICI ALLE INFRASTRUTTURE CULTURALI DI PROSSIMITÀ </vt:lpstr>
      <vt:lpstr>#4 WELFARE CULTURALE = VIVERE LA CULTURA INSIEME ALLE ALTRE PERSONE </vt:lpstr>
      <vt:lpstr>#5 SOSTENERE LA COMUNICAZIONE DEI GRANDI EVENTI CULTURALI ma solo se… </vt:lpstr>
      <vt:lpstr>#6 UN FONDO PER IL NON PROFIT CULTURALE E LE «STAGIONI» DEGLI ENTI LOCALI</vt:lpstr>
      <vt:lpstr>#7 RIFINANZIARE LE LEGGI SULLA CULTURA DI BASE E INNOVARE LE MODALITÀ DI ATTUAZIONE</vt:lpstr>
      <vt:lpstr>#8 MUSICA E CINEMA: FAR RIPARTIRE LE AZIONI DI SOSTEGNO AGLI OPERATORI</vt:lpstr>
      <vt:lpstr>#9 SEGUIRE I CANTIERI, APRIRE GLI SPAZI, TENERLI APERTI</vt:lpstr>
      <vt:lpstr>#10 SEI GIORNATE A NOVEMBRE, A TARANTO, PER DISCUTERE CON «TUTTA LA CULTURA» DELLA PUGLIA</vt:lpstr>
      <vt:lpstr>RIEPILOGO. LE AZIONI E LE RISORSE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annibale d'elia</dc:creator>
  <cp:lastModifiedBy>Contalbo, Davide Fedele</cp:lastModifiedBy>
  <cp:revision>176</cp:revision>
  <dcterms:created xsi:type="dcterms:W3CDTF">2026-08-11T12:15:25Z</dcterms:created>
  <dcterms:modified xsi:type="dcterms:W3CDTF">2026-10-05T16:48:41Z</dcterms:modified>
</cp:coreProperties>
</file>